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0"/>
  </p:notesMasterIdLst>
  <p:sldIdLst>
    <p:sldId id="256" r:id="rId2"/>
    <p:sldId id="275" r:id="rId3"/>
    <p:sldId id="287" r:id="rId4"/>
    <p:sldId id="273" r:id="rId5"/>
    <p:sldId id="272" r:id="rId6"/>
    <p:sldId id="279" r:id="rId7"/>
    <p:sldId id="276" r:id="rId8"/>
    <p:sldId id="288" r:id="rId9"/>
    <p:sldId id="404" r:id="rId10"/>
    <p:sldId id="405" r:id="rId11"/>
    <p:sldId id="406" r:id="rId12"/>
    <p:sldId id="407" r:id="rId13"/>
    <p:sldId id="359" r:id="rId14"/>
    <p:sldId id="360" r:id="rId15"/>
    <p:sldId id="361" r:id="rId16"/>
    <p:sldId id="362" r:id="rId17"/>
    <p:sldId id="300"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289"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290" r:id="rId54"/>
    <p:sldId id="363" r:id="rId55"/>
    <p:sldId id="408" r:id="rId56"/>
    <p:sldId id="409" r:id="rId57"/>
    <p:sldId id="410" r:id="rId58"/>
    <p:sldId id="411" r:id="rId59"/>
    <p:sldId id="412" r:id="rId60"/>
    <p:sldId id="413" r:id="rId61"/>
    <p:sldId id="414" r:id="rId62"/>
    <p:sldId id="415" r:id="rId63"/>
    <p:sldId id="416" r:id="rId64"/>
    <p:sldId id="417" r:id="rId65"/>
    <p:sldId id="382" r:id="rId66"/>
    <p:sldId id="299" r:id="rId67"/>
    <p:sldId id="339" r:id="rId68"/>
    <p:sldId id="340" r:id="rId69"/>
    <p:sldId id="341" r:id="rId70"/>
    <p:sldId id="342" r:id="rId71"/>
    <p:sldId id="294" r:id="rId72"/>
    <p:sldId id="291" r:id="rId73"/>
    <p:sldId id="292" r:id="rId74"/>
    <p:sldId id="293" r:id="rId75"/>
    <p:sldId id="297" r:id="rId76"/>
    <p:sldId id="385" r:id="rId77"/>
    <p:sldId id="386" r:id="rId78"/>
    <p:sldId id="387" r:id="rId79"/>
    <p:sldId id="388" r:id="rId80"/>
    <p:sldId id="389" r:id="rId81"/>
    <p:sldId id="390" r:id="rId82"/>
    <p:sldId id="391" r:id="rId83"/>
    <p:sldId id="392" r:id="rId84"/>
    <p:sldId id="419" r:id="rId85"/>
    <p:sldId id="420" r:id="rId86"/>
    <p:sldId id="421" r:id="rId87"/>
    <p:sldId id="422" r:id="rId88"/>
    <p:sldId id="423" r:id="rId89"/>
    <p:sldId id="424" r:id="rId90"/>
    <p:sldId id="298" r:id="rId91"/>
    <p:sldId id="285" r:id="rId92"/>
    <p:sldId id="295" r:id="rId93"/>
    <p:sldId id="383" r:id="rId94"/>
    <p:sldId id="296" r:id="rId95"/>
    <p:sldId id="418" r:id="rId96"/>
    <p:sldId id="371" r:id="rId97"/>
    <p:sldId id="372" r:id="rId98"/>
    <p:sldId id="373" r:id="rId99"/>
    <p:sldId id="374" r:id="rId100"/>
    <p:sldId id="375" r:id="rId101"/>
    <p:sldId id="376" r:id="rId102"/>
    <p:sldId id="377" r:id="rId103"/>
    <p:sldId id="399" r:id="rId104"/>
    <p:sldId id="400" r:id="rId105"/>
    <p:sldId id="401" r:id="rId106"/>
    <p:sldId id="402" r:id="rId107"/>
    <p:sldId id="403" r:id="rId108"/>
    <p:sldId id="381" r:id="rId10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3"/>
    <p:restoredTop sz="92608"/>
  </p:normalViewPr>
  <p:slideViewPr>
    <p:cSldViewPr snapToGrid="0" snapToObjects="1">
      <p:cViewPr varScale="1">
        <p:scale>
          <a:sx n="117" d="100"/>
          <a:sy n="117" d="100"/>
        </p:scale>
        <p:origin x="134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javarevisited.blogspot.com/2012/07/why-enum-singleton-are-better-in-java.html#ixzz4hrkzyHYW"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2866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eriod"/>
            </a:pPr>
            <a:r>
              <a:rPr lang="zh-TW" altLang="en-US" sz="2400" b="0" i="0" kern="1200" baseline="0" dirty="0" smtClean="0">
                <a:solidFill>
                  <a:schemeClr val="tx1"/>
                </a:solidFill>
                <a:effectLst/>
                <a:latin typeface="+mn-lt"/>
                <a:ea typeface="+mn-ea"/>
                <a:cs typeface="+mn-cs"/>
              </a:rPr>
              <a:t>相較 </a:t>
            </a:r>
            <a:r>
              <a:rPr lang="en-US" altLang="zh-TW" sz="2400" b="0" i="0" kern="1200" baseline="0" dirty="0" smtClean="0">
                <a:solidFill>
                  <a:schemeClr val="tx1"/>
                </a:solidFill>
                <a:effectLst/>
                <a:latin typeface="+mn-lt"/>
                <a:ea typeface="+mn-ea"/>
                <a:cs typeface="+mn-cs"/>
              </a:rPr>
              <a:t>double check locker</a:t>
            </a:r>
          </a:p>
          <a:p>
            <a:pPr marL="457200" indent="-457200">
              <a:buAutoNum type="arabicPeriod"/>
            </a:pPr>
            <a:r>
              <a:rPr lang="en-US" altLang="zh-TW" sz="2400" b="0" i="0" kern="1200" baseline="0" dirty="0" err="1" smtClean="0">
                <a:solidFill>
                  <a:schemeClr val="tx1"/>
                </a:solidFill>
                <a:effectLst/>
                <a:latin typeface="+mn-lt"/>
                <a:ea typeface="+mn-ea"/>
                <a:cs typeface="+mn-cs"/>
              </a:rPr>
              <a:t>Enum</a:t>
            </a:r>
            <a:r>
              <a:rPr lang="zh-TW" altLang="en-US" sz="2400" b="0" i="0" kern="1200" baseline="0" dirty="0" smtClean="0">
                <a:solidFill>
                  <a:schemeClr val="tx1"/>
                </a:solidFill>
                <a:effectLst/>
                <a:latin typeface="+mn-lt"/>
                <a:ea typeface="+mn-ea"/>
                <a:cs typeface="+mn-cs"/>
              </a:rPr>
              <a:t> 裡面每一個 </a:t>
            </a:r>
            <a:r>
              <a:rPr lang="en-US" altLang="zh-TW" sz="2400" b="0" i="0" kern="1200" baseline="0" dirty="0" smtClean="0">
                <a:solidFill>
                  <a:schemeClr val="tx1"/>
                </a:solidFill>
                <a:effectLst/>
                <a:latin typeface="+mn-lt"/>
                <a:ea typeface="+mn-ea"/>
                <a:cs typeface="+mn-cs"/>
              </a:rPr>
              <a:t>Instance </a:t>
            </a:r>
            <a:r>
              <a:rPr lang="zh-TW" altLang="en-US" sz="2400" b="0" i="0" kern="1200" baseline="0" dirty="0" smtClean="0">
                <a:solidFill>
                  <a:schemeClr val="tx1"/>
                </a:solidFill>
                <a:effectLst/>
                <a:latin typeface="+mn-lt"/>
                <a:ea typeface="+mn-ea"/>
                <a:cs typeface="+mn-cs"/>
              </a:rPr>
              <a:t>都是第一次被 </a:t>
            </a:r>
            <a:r>
              <a:rPr lang="en-US" altLang="zh-TW" sz="2400" b="0" i="0" kern="1200" baseline="0" dirty="0" smtClean="0">
                <a:solidFill>
                  <a:schemeClr val="tx1"/>
                </a:solidFill>
                <a:effectLst/>
                <a:latin typeface="+mn-lt"/>
                <a:ea typeface="+mn-ea"/>
                <a:cs typeface="+mn-cs"/>
              </a:rPr>
              <a:t>referenced</a:t>
            </a:r>
            <a:r>
              <a:rPr lang="zh-TW" altLang="en-US" sz="2400" b="0" i="0" kern="1200" baseline="0" dirty="0" smtClean="0">
                <a:solidFill>
                  <a:schemeClr val="tx1"/>
                </a:solidFill>
                <a:effectLst/>
                <a:latin typeface="+mn-lt"/>
                <a:ea typeface="+mn-ea"/>
                <a:cs typeface="+mn-cs"/>
              </a:rPr>
              <a:t> 的時候才 </a:t>
            </a:r>
            <a:r>
              <a:rPr lang="en-US" altLang="zh-TW" sz="2400" b="0" i="0" kern="1200" baseline="0" dirty="0" smtClean="0">
                <a:solidFill>
                  <a:schemeClr val="tx1"/>
                </a:solidFill>
                <a:effectLst/>
                <a:latin typeface="+mn-lt"/>
                <a:ea typeface="+mn-ea"/>
                <a:cs typeface="+mn-cs"/>
              </a:rPr>
              <a:t>instantiated</a:t>
            </a:r>
            <a:endParaRPr lang="en-US" altLang="zh-TW" sz="2400" b="0" i="0" kern="1200" dirty="0" smtClean="0">
              <a:solidFill>
                <a:schemeClr val="tx1"/>
              </a:solidFill>
              <a:effectLst/>
              <a:latin typeface="+mn-lt"/>
              <a:ea typeface="+mn-ea"/>
              <a:cs typeface="+mn-cs"/>
            </a:endParaRPr>
          </a:p>
          <a:p>
            <a:r>
              <a:rPr lang="zh-TW" altLang="en-US" sz="2400" b="0" i="0" kern="1200" dirty="0" smtClean="0">
                <a:solidFill>
                  <a:schemeClr val="tx1"/>
                </a:solidFill>
                <a:effectLst/>
                <a:latin typeface="+mn-lt"/>
                <a:ea typeface="+mn-ea"/>
                <a:cs typeface="+mn-cs"/>
              </a:rPr>
              <a:t>後兩項由 </a:t>
            </a:r>
            <a:r>
              <a:rPr lang="en-US" altLang="zh-TW" sz="2400" b="0" i="0" kern="1200" dirty="0" smtClean="0">
                <a:solidFill>
                  <a:schemeClr val="tx1"/>
                </a:solidFill>
                <a:effectLst/>
                <a:latin typeface="+mn-lt"/>
                <a:ea typeface="+mn-ea"/>
                <a:cs typeface="+mn-cs"/>
              </a:rPr>
              <a:t>JVM</a:t>
            </a:r>
            <a:r>
              <a:rPr lang="zh-TW" altLang="en-US" sz="2400" b="0" i="0" kern="1200" dirty="0" smtClean="0">
                <a:solidFill>
                  <a:schemeClr val="tx1"/>
                </a:solidFill>
                <a:effectLst/>
                <a:latin typeface="+mn-lt"/>
                <a:ea typeface="+mn-ea"/>
                <a:cs typeface="+mn-cs"/>
              </a:rPr>
              <a:t> 保證 </a:t>
            </a:r>
            <a:r>
              <a:rPr lang="en-US" altLang="zh-TW" sz="2400" b="0" i="0" kern="1200" dirty="0" smtClean="0">
                <a:solidFill>
                  <a:schemeClr val="tx1"/>
                </a:solidFill>
                <a:effectLst/>
                <a:latin typeface="+mn-lt"/>
                <a:ea typeface="+mn-ea"/>
                <a:cs typeface="+mn-cs"/>
              </a:rPr>
              <a:t>(</a:t>
            </a:r>
            <a:r>
              <a:rPr lang="en-US" altLang="zh-TW" sz="2400" b="0" i="0" kern="1200" dirty="0" err="1" smtClean="0">
                <a:solidFill>
                  <a:schemeClr val="tx1"/>
                </a:solidFill>
                <a:effectLst/>
                <a:latin typeface="+mn-lt"/>
                <a:ea typeface="+mn-ea"/>
                <a:cs typeface="+mn-cs"/>
              </a:rPr>
              <a:t>Enum</a:t>
            </a:r>
            <a:r>
              <a:rPr lang="en-US" altLang="zh-TW" sz="2400" b="0" i="0" kern="1200" dirty="0" smtClean="0">
                <a:solidFill>
                  <a:schemeClr val="tx1"/>
                </a:solidFill>
                <a:effectLst/>
                <a:latin typeface="+mn-lt"/>
                <a:ea typeface="+mn-ea"/>
                <a:cs typeface="+mn-cs"/>
              </a:rPr>
              <a:t>)</a:t>
            </a:r>
          </a:p>
          <a:p>
            <a:r>
              <a:rPr lang="en-US" altLang="zh-TW" sz="2400" b="0" i="1" kern="1200" dirty="0" smtClean="0">
                <a:solidFill>
                  <a:schemeClr val="tx1"/>
                </a:solidFill>
                <a:effectLst/>
                <a:latin typeface="+mn-lt"/>
                <a:ea typeface="+mn-ea"/>
                <a:cs typeface="+mn-cs"/>
              </a:rPr>
              <a:t>//</a:t>
            </a:r>
            <a:r>
              <a:rPr lang="en-US" altLang="zh-TW" sz="2400" b="0" i="1" kern="1200" dirty="0" err="1" smtClean="0">
                <a:solidFill>
                  <a:schemeClr val="tx1"/>
                </a:solidFill>
                <a:effectLst/>
                <a:latin typeface="+mn-lt"/>
                <a:ea typeface="+mn-ea"/>
                <a:cs typeface="+mn-cs"/>
              </a:rPr>
              <a:t>readResolve</a:t>
            </a:r>
            <a:r>
              <a:rPr lang="en-US" altLang="zh-TW" sz="2400" b="0" i="1" kern="1200" dirty="0" smtClean="0">
                <a:solidFill>
                  <a:schemeClr val="tx1"/>
                </a:solidFill>
                <a:effectLst/>
                <a:latin typeface="+mn-lt"/>
                <a:ea typeface="+mn-ea"/>
                <a:cs typeface="+mn-cs"/>
              </a:rPr>
              <a:t> to prevent another instance of Singleton</a:t>
            </a:r>
            <a:r>
              <a:rPr lang="en-US" altLang="zh-TW" sz="2400" b="0" i="0" kern="1200" dirty="0" smtClean="0">
                <a:solidFill>
                  <a:schemeClr val="tx1"/>
                </a:solidFill>
                <a:effectLst/>
                <a:latin typeface="+mn-lt"/>
                <a:ea typeface="+mn-ea"/>
                <a:cs typeface="+mn-cs"/>
              </a:rPr>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r>
              <a:rPr lang="en-US" altLang="zh-TW" sz="2400" b="1" i="0" kern="1200" dirty="0" smtClean="0">
                <a:solidFill>
                  <a:schemeClr val="tx1"/>
                </a:solidFill>
                <a:effectLst/>
                <a:latin typeface="+mn-lt"/>
                <a:ea typeface="+mn-ea"/>
                <a:cs typeface="+mn-cs"/>
              </a:rPr>
              <a:t>private</a:t>
            </a:r>
            <a:r>
              <a:rPr lang="en-US" altLang="zh-TW" sz="2400" b="0" i="0" kern="1200" dirty="0" smtClean="0">
                <a:solidFill>
                  <a:schemeClr val="tx1"/>
                </a:solidFill>
                <a:effectLst/>
                <a:latin typeface="+mn-lt"/>
                <a:ea typeface="+mn-ea"/>
                <a:cs typeface="+mn-cs"/>
              </a:rPr>
              <a:t> Object </a:t>
            </a:r>
            <a:r>
              <a:rPr lang="en-US" altLang="zh-TW" sz="2400" b="0" i="0" kern="1200" dirty="0" err="1" smtClean="0">
                <a:solidFill>
                  <a:schemeClr val="tx1"/>
                </a:solidFill>
                <a:effectLst/>
                <a:latin typeface="+mn-lt"/>
                <a:ea typeface="+mn-ea"/>
                <a:cs typeface="+mn-cs"/>
              </a:rPr>
              <a:t>readResolve</a:t>
            </a:r>
            <a:r>
              <a:rPr lang="en-US" altLang="zh-TW" sz="2400" b="0" i="0" kern="1200" dirty="0" smtClean="0">
                <a:solidFill>
                  <a:schemeClr val="tx1"/>
                </a:solidFill>
                <a:effectLst/>
                <a:latin typeface="+mn-lt"/>
                <a:ea typeface="+mn-ea"/>
                <a:cs typeface="+mn-cs"/>
              </a:rPr>
              <a:t>(){</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r>
              <a:rPr lang="en-US" altLang="zh-TW" sz="2400" b="1" i="0" kern="1200" dirty="0" smtClean="0">
                <a:solidFill>
                  <a:schemeClr val="tx1"/>
                </a:solidFill>
                <a:effectLst/>
                <a:latin typeface="+mn-lt"/>
                <a:ea typeface="+mn-ea"/>
                <a:cs typeface="+mn-cs"/>
              </a:rPr>
              <a:t>return</a:t>
            </a:r>
            <a:r>
              <a:rPr lang="en-US" altLang="zh-TW" sz="2400" b="0" i="0" kern="1200" dirty="0" smtClean="0">
                <a:solidFill>
                  <a:schemeClr val="tx1"/>
                </a:solidFill>
                <a:effectLst/>
                <a:latin typeface="+mn-lt"/>
                <a:ea typeface="+mn-ea"/>
                <a:cs typeface="+mn-cs"/>
              </a:rPr>
              <a:t> INSTANCE;</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Read more: </a:t>
            </a:r>
            <a:r>
              <a:rPr lang="en-US" altLang="zh-TW" sz="2400" b="0" i="0" kern="1200" dirty="0" smtClean="0">
                <a:solidFill>
                  <a:schemeClr val="tx1"/>
                </a:solidFill>
                <a:effectLst/>
                <a:latin typeface="+mn-lt"/>
                <a:ea typeface="+mn-ea"/>
                <a:cs typeface="+mn-cs"/>
                <a:hlinkClick r:id="rId3"/>
              </a:rPr>
              <a:t>http://javarevisited.blogspot.com/2012/07/why-enum-singleton-are-better-in-java.html#ixzz4hrkzyHYW</a:t>
            </a:r>
            <a:endParaRPr lang="zh-TW" altLang="en-US" sz="2400" dirty="0"/>
          </a:p>
        </p:txBody>
      </p:sp>
    </p:spTree>
    <p:extLst>
      <p:ext uri="{BB962C8B-B14F-4D97-AF65-F5344CB8AC3E}">
        <p14:creationId xmlns:p14="http://schemas.microsoft.com/office/powerpoint/2010/main" val="18058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9581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386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56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6146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1873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76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27751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130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42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7534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00073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72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180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2807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406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5180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9661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9318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4677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66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3775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5715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Instance: A single server or machine that is part of the group of machines subject to autoscaling.</a:t>
            </a:r>
          </a:p>
          <a:p>
            <a:pPr lvl="0">
              <a:spcBef>
                <a:spcPts val="0"/>
              </a:spcBef>
              <a:buNone/>
            </a:pPr>
            <a:r>
              <a:rPr lang="en"/>
              <a:t>Autoscaling group: The collection of instances subject to autoscaling, along with all the associated policies and state information</a:t>
            </a:r>
          </a:p>
        </p:txBody>
      </p:sp>
    </p:spTree>
    <p:extLst>
      <p:ext uri="{BB962C8B-B14F-4D97-AF65-F5344CB8AC3E}">
        <p14:creationId xmlns:p14="http://schemas.microsoft.com/office/powerpoint/2010/main" val="412207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834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check: loop the rules and check是否符合這些rules</a:t>
            </a:r>
          </a:p>
          <a:p>
            <a:pPr lvl="0">
              <a:spcBef>
                <a:spcPts val="0"/>
              </a:spcBef>
              <a:buNone/>
            </a:pPr>
            <a:r>
              <a:rPr lang="en"/>
              <a:t>doMonkeyBusiness: mark</a:t>
            </a:r>
          </a:p>
          <a:p>
            <a:pPr lvl="0">
              <a:spcBef>
                <a:spcPts val="0"/>
              </a:spcBef>
              <a:buNone/>
            </a:pPr>
            <a:r>
              <a:rPr lang="en"/>
              <a:t>sendEmailNotification: send notification to the owner of the cluster</a:t>
            </a:r>
          </a:p>
        </p:txBody>
      </p:sp>
    </p:spTree>
    <p:extLst>
      <p:ext uri="{BB962C8B-B14F-4D97-AF65-F5344CB8AC3E}">
        <p14:creationId xmlns:p14="http://schemas.microsoft.com/office/powerpoint/2010/main" val="1952701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905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不同的rules有其不同的定義，根據rules的Name來分辨要進行何種conformity check</a:t>
            </a:r>
          </a:p>
        </p:txBody>
      </p:sp>
    </p:spTree>
    <p:extLst>
      <p:ext uri="{BB962C8B-B14F-4D97-AF65-F5344CB8AC3E}">
        <p14:creationId xmlns:p14="http://schemas.microsoft.com/office/powerpoint/2010/main" val="19604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2342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2841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955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1925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High module can’t depends on low module.</a:t>
            </a:r>
          </a:p>
          <a:p>
            <a:pPr lvl="0">
              <a:spcBef>
                <a:spcPts val="0"/>
              </a:spcBef>
              <a:buNone/>
            </a:pPr>
            <a:r>
              <a:rPr lang="en"/>
              <a:t>It should depends on abstraction or interface.</a:t>
            </a:r>
          </a:p>
        </p:txBody>
      </p:sp>
    </p:spTree>
    <p:extLst>
      <p:ext uri="{BB962C8B-B14F-4D97-AF65-F5344CB8AC3E}">
        <p14:creationId xmlns:p14="http://schemas.microsoft.com/office/powerpoint/2010/main" val="1516814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6375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a:t>我們不需要知道rule engine是如何add rules、如何運作check conformity for all rules</a:t>
            </a:r>
          </a:p>
          <a:p>
            <a:pPr lvl="0">
              <a:spcBef>
                <a:spcPts val="0"/>
              </a:spcBef>
              <a:buNone/>
            </a:pPr>
            <a:r>
              <a:rPr lang="en" sz="1200"/>
              <a:t>如果今天有一些rules在判斷是否符合時，是需要去check目前的states，導致許多if-else chain出現在check function中，因此需要有rule engine來將複雜的implementation從client中抽出來，統一管理</a:t>
            </a:r>
          </a:p>
        </p:txBody>
      </p:sp>
    </p:spTree>
    <p:extLst>
      <p:ext uri="{BB962C8B-B14F-4D97-AF65-F5344CB8AC3E}">
        <p14:creationId xmlns:p14="http://schemas.microsoft.com/office/powerpoint/2010/main" val="1800150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3671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549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909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871943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782072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437074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317068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543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598982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660902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011138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434446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431917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722252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728796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175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1046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173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err="1" smtClean="0"/>
              <a:t>BasicMonkeyServer</a:t>
            </a:r>
            <a:r>
              <a:rPr lang="en-US" baseline="0" dirty="0" smtClean="0"/>
              <a:t> overrides </a:t>
            </a:r>
            <a:r>
              <a:rPr lang="en-US" baseline="0" dirty="0" err="1" smtClean="0"/>
              <a:t>init</a:t>
            </a:r>
            <a:r>
              <a:rPr lang="en-US" baseline="0" dirty="0" smtClean="0"/>
              <a:t>() and destroy(), in </a:t>
            </a:r>
            <a:r>
              <a:rPr lang="en-US" baseline="0" dirty="0" err="1" smtClean="0"/>
              <a:t>init</a:t>
            </a:r>
            <a:r>
              <a:rPr lang="en-US" baseline="0" dirty="0" smtClean="0"/>
              <a:t>() it loads configuration and call start() of </a:t>
            </a:r>
            <a:r>
              <a:rPr lang="en-US" baseline="0" dirty="0" err="1" smtClean="0"/>
              <a:t>MonkeyRunner</a:t>
            </a:r>
            <a:endParaRPr lang="en-US" baseline="0" dirty="0" smtClean="0"/>
          </a:p>
          <a:p>
            <a:pPr lvl="0">
              <a:spcBef>
                <a:spcPts val="0"/>
              </a:spcBef>
              <a:buNone/>
            </a:pPr>
            <a:r>
              <a:rPr lang="en-US" baseline="0" dirty="0" smtClean="0"/>
              <a:t>Monkey start() uses run(), and run() will handle scheduler and </a:t>
            </a:r>
            <a:r>
              <a:rPr lang="en-US" baseline="0" dirty="0" err="1" smtClean="0"/>
              <a:t>EventReport</a:t>
            </a:r>
            <a:r>
              <a:rPr lang="en-US" baseline="0" dirty="0" smtClean="0"/>
              <a:t> then calls </a:t>
            </a:r>
            <a:r>
              <a:rPr lang="en-US" baseline="0" dirty="0" err="1" smtClean="0"/>
              <a:t>doMonkeyBusiness</a:t>
            </a:r>
            <a:r>
              <a:rPr lang="en-US" baseline="0" dirty="0" smtClean="0"/>
              <a:t>()</a:t>
            </a:r>
          </a:p>
          <a:p>
            <a:pPr lvl="0">
              <a:spcBef>
                <a:spcPts val="0"/>
              </a:spcBef>
              <a:buNone/>
            </a:pPr>
            <a:r>
              <a:rPr lang="en-US" baseline="0" dirty="0" smtClean="0"/>
              <a:t>Monkey gets an scheduler from its inner interface Context</a:t>
            </a:r>
            <a:endParaRPr dirty="0"/>
          </a:p>
        </p:txBody>
      </p:sp>
    </p:spTree>
    <p:extLst>
      <p:ext uri="{BB962C8B-B14F-4D97-AF65-F5344CB8AC3E}">
        <p14:creationId xmlns:p14="http://schemas.microsoft.com/office/powerpoint/2010/main" val="19685500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465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2954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9192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19055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2984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2017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6041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9199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13760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553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Final</a:t>
            </a:r>
            <a:r>
              <a:rPr lang="en-US" baseline="0" dirty="0" smtClean="0"/>
              <a:t> -&gt; to access ‘me’ in anonymous class</a:t>
            </a:r>
            <a:endParaRPr dirty="0"/>
          </a:p>
        </p:txBody>
      </p:sp>
    </p:spTree>
    <p:extLst>
      <p:ext uri="{BB962C8B-B14F-4D97-AF65-F5344CB8AC3E}">
        <p14:creationId xmlns:p14="http://schemas.microsoft.com/office/powerpoint/2010/main" val="10852411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71256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Client</a:t>
            </a:r>
            <a:r>
              <a:rPr lang="en-US" baseline="0" dirty="0" smtClean="0"/>
              <a:t> -&gt; any class trying to catch </a:t>
            </a:r>
            <a:r>
              <a:rPr lang="en-US" baseline="0" dirty="0" err="1" smtClean="0"/>
              <a:t>NotFoundException</a:t>
            </a:r>
            <a:endParaRPr lang="en-US" baseline="0" dirty="0" smtClean="0"/>
          </a:p>
          <a:p>
            <a:pPr lvl="0">
              <a:spcBef>
                <a:spcPts val="0"/>
              </a:spcBef>
              <a:buNone/>
            </a:pPr>
            <a:r>
              <a:rPr lang="en-US" baseline="0" dirty="0" smtClean="0"/>
              <a:t>First constructor in Adaptor -&gt; for inside exceptions; The other constructors -&gt; for outside exceptions</a:t>
            </a:r>
          </a:p>
          <a:p>
            <a:pPr lvl="0">
              <a:spcBef>
                <a:spcPts val="0"/>
              </a:spcBef>
              <a:buNone/>
            </a:pPr>
            <a:r>
              <a:rPr lang="en-US" baseline="0" dirty="0" smtClean="0"/>
              <a:t>Adaptor aggregates </a:t>
            </a:r>
            <a:r>
              <a:rPr lang="en-US" baseline="0" dirty="0" err="1" smtClean="0"/>
              <a:t>Adaptee</a:t>
            </a:r>
            <a:r>
              <a:rPr lang="en-US" baseline="0" dirty="0" smtClean="0"/>
              <a:t> -&gt; next slide</a:t>
            </a:r>
            <a:endParaRPr dirty="0"/>
          </a:p>
        </p:txBody>
      </p:sp>
    </p:spTree>
    <p:extLst>
      <p:ext uri="{BB962C8B-B14F-4D97-AF65-F5344CB8AC3E}">
        <p14:creationId xmlns:p14="http://schemas.microsoft.com/office/powerpoint/2010/main" val="698538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Only</a:t>
            </a:r>
            <a:r>
              <a:rPr lang="en-US" baseline="0" dirty="0" smtClean="0"/>
              <a:t> depicts one constructor, but the concept of the other one is the same</a:t>
            </a:r>
            <a:endParaRPr dirty="0"/>
          </a:p>
        </p:txBody>
      </p:sp>
    </p:spTree>
    <p:extLst>
      <p:ext uri="{BB962C8B-B14F-4D97-AF65-F5344CB8AC3E}">
        <p14:creationId xmlns:p14="http://schemas.microsoft.com/office/powerpoint/2010/main" val="18640623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359546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094546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If it is a </a:t>
            </a:r>
            <a:r>
              <a:rPr lang="en-US" dirty="0" err="1" smtClean="0"/>
              <a:t>NotFoundException</a:t>
            </a:r>
            <a:r>
              <a:rPr lang="en-US" dirty="0" smtClean="0"/>
              <a:t>,</a:t>
            </a:r>
            <a:r>
              <a:rPr lang="en-US" baseline="0" dirty="0" smtClean="0"/>
              <a:t> then </a:t>
            </a:r>
            <a:r>
              <a:rPr lang="en-US" baseline="0" dirty="0" err="1" smtClean="0"/>
              <a:t>doSomething</a:t>
            </a:r>
            <a:r>
              <a:rPr lang="en-US" baseline="0" dirty="0" smtClean="0"/>
              <a:t>()</a:t>
            </a:r>
            <a:endParaRPr dirty="0"/>
          </a:p>
        </p:txBody>
      </p:sp>
    </p:spTree>
    <p:extLst>
      <p:ext uri="{BB962C8B-B14F-4D97-AF65-F5344CB8AC3E}">
        <p14:creationId xmlns:p14="http://schemas.microsoft.com/office/powerpoint/2010/main" val="17036368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570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err="1" smtClean="0"/>
              <a:t>BasicScheduler</a:t>
            </a:r>
            <a:r>
              <a:rPr lang="en-US" dirty="0" smtClean="0"/>
              <a:t> uses </a:t>
            </a:r>
            <a:r>
              <a:rPr lang="en-US" dirty="0" err="1" smtClean="0"/>
              <a:t>ScheduledExecutorService</a:t>
            </a:r>
            <a:r>
              <a:rPr lang="en-US" dirty="0" smtClean="0"/>
              <a:t> to turn Runnable into</a:t>
            </a:r>
            <a:r>
              <a:rPr lang="en-US" baseline="0" dirty="0" smtClean="0"/>
              <a:t> </a:t>
            </a:r>
            <a:r>
              <a:rPr lang="en-US" baseline="0" dirty="0" err="1" smtClean="0"/>
              <a:t>ScheduledFuture</a:t>
            </a:r>
            <a:endParaRPr lang="en-US" baseline="0" dirty="0" smtClean="0"/>
          </a:p>
          <a:p>
            <a:pPr lvl="0">
              <a:spcBef>
                <a:spcPts val="0"/>
              </a:spcBef>
              <a:buNone/>
            </a:pPr>
            <a:r>
              <a:rPr lang="en-US" baseline="0" dirty="0" err="1" smtClean="0"/>
              <a:t>BasicScheduler</a:t>
            </a:r>
            <a:r>
              <a:rPr lang="en-US" baseline="0" dirty="0" smtClean="0"/>
              <a:t> keeps a </a:t>
            </a:r>
            <a:r>
              <a:rPr lang="en-US" baseline="0" dirty="0" err="1" smtClean="0"/>
              <a:t>HashMap</a:t>
            </a:r>
            <a:r>
              <a:rPr lang="en-US" baseline="0" dirty="0" smtClean="0"/>
              <a:t> to stop execution of threads</a:t>
            </a:r>
          </a:p>
        </p:txBody>
      </p:sp>
    </p:spTree>
    <p:extLst>
      <p:ext uri="{BB962C8B-B14F-4D97-AF65-F5344CB8AC3E}">
        <p14:creationId xmlns:p14="http://schemas.microsoft.com/office/powerpoint/2010/main" val="197538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01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echblog.netflix.com/2011/07/netflix-simian-army.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751764"/>
            <a:ext cx="7136700" cy="1022400"/>
          </a:xfrm>
          <a:prstGeom prst="rect">
            <a:avLst/>
          </a:prstGeom>
        </p:spPr>
        <p:txBody>
          <a:bodyPr lIns="91425" tIns="91425" rIns="91425" bIns="91425" anchor="b" anchorCtr="0">
            <a:noAutofit/>
          </a:bodyPr>
          <a:lstStyle/>
          <a:p>
            <a:pPr lvl="0">
              <a:spcBef>
                <a:spcPts val="0"/>
              </a:spcBef>
              <a:buNone/>
            </a:pPr>
            <a:r>
              <a:rPr lang="en-US" sz="5200" dirty="0" smtClean="0"/>
              <a:t>Netflix’s SimianArmy</a:t>
            </a:r>
            <a:endParaRPr lang="en" sz="5200" dirty="0"/>
          </a:p>
        </p:txBody>
      </p:sp>
      <p:sp>
        <p:nvSpPr>
          <p:cNvPr id="67" name="Shape 67"/>
          <p:cNvSpPr txBox="1">
            <a:spLocks noGrp="1"/>
          </p:cNvSpPr>
          <p:nvPr>
            <p:ph type="subTitle" idx="1"/>
          </p:nvPr>
        </p:nvSpPr>
        <p:spPr>
          <a:xfrm>
            <a:off x="2137225" y="2850039"/>
            <a:ext cx="4870500" cy="792600"/>
          </a:xfrm>
          <a:prstGeom prst="rect">
            <a:avLst/>
          </a:prstGeom>
        </p:spPr>
        <p:txBody>
          <a:bodyPr lIns="91425" tIns="91425" rIns="91425" bIns="91425" anchor="t" anchorCtr="0">
            <a:noAutofit/>
          </a:bodyPr>
          <a:lstStyle/>
          <a:p>
            <a:pPr lvl="0">
              <a:spcBef>
                <a:spcPts val="0"/>
              </a:spcBef>
              <a:buNone/>
            </a:pPr>
            <a:r>
              <a:rPr lang="en-US" b="1" dirty="0" smtClean="0">
                <a:solidFill>
                  <a:schemeClr val="bg2">
                    <a:lumMod val="50000"/>
                  </a:schemeClr>
                </a:solidFill>
                <a:latin typeface="PT Sans Narrow" charset="-52"/>
                <a:ea typeface="PT Sans Narrow" charset="-52"/>
                <a:cs typeface="PT Sans Narrow" charset="-52"/>
              </a:rPr>
              <a:t>Open Source Project</a:t>
            </a:r>
            <a:br>
              <a:rPr lang="en-US" b="1" dirty="0" smtClean="0">
                <a:solidFill>
                  <a:schemeClr val="bg2">
                    <a:lumMod val="50000"/>
                  </a:schemeClr>
                </a:solidFill>
                <a:latin typeface="PT Sans Narrow" charset="-52"/>
                <a:ea typeface="PT Sans Narrow" charset="-52"/>
                <a:cs typeface="PT Sans Narrow" charset="-52"/>
              </a:rPr>
            </a:br>
            <a:r>
              <a:rPr lang="en-US" b="1" dirty="0" smtClean="0">
                <a:solidFill>
                  <a:schemeClr val="bg2">
                    <a:lumMod val="50000"/>
                  </a:schemeClr>
                </a:solidFill>
                <a:latin typeface="PT Sans Narrow" charset="-52"/>
                <a:ea typeface="PT Sans Narrow" charset="-52"/>
                <a:cs typeface="PT Sans Narrow" charset="-52"/>
              </a:rPr>
              <a:t>Group 5</a:t>
            </a:r>
            <a:endParaRPr lang="en" b="1" dirty="0">
              <a:solidFill>
                <a:schemeClr val="bg2">
                  <a:lumMod val="50000"/>
                </a:schemeClr>
              </a:solidFill>
              <a:latin typeface="PT Sans Narrow" charset="-52"/>
              <a:ea typeface="PT Sans Narrow" charset="-52"/>
              <a:cs typeface="PT Sans Narrow" charset="-52"/>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a:t>
            </a:fld>
            <a:endParaRPr lang="en"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0" y="1346873"/>
            <a:ext cx="1909092" cy="2369336"/>
          </a:xfrm>
          <a:prstGeom prst="rect">
            <a:avLst/>
          </a:prstGeom>
        </p:spPr>
      </p:pic>
      <p:pic>
        <p:nvPicPr>
          <p:cNvPr id="7" name="Picture 6"/>
          <p:cNvPicPr>
            <a:picLocks noChangeAspect="1"/>
          </p:cNvPicPr>
          <p:nvPr/>
        </p:nvPicPr>
        <p:blipFill>
          <a:blip r:embed="rId4"/>
          <a:stretch>
            <a:fillRect/>
          </a:stretch>
        </p:blipFill>
        <p:spPr>
          <a:xfrm>
            <a:off x="7603717" y="2029918"/>
            <a:ext cx="1404411" cy="140441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29" y="812500"/>
            <a:ext cx="5617028" cy="4151102"/>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3107337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Outside </a:t>
            </a:r>
            <a:r>
              <a:rPr lang="en-US" dirty="0" err="1" smtClean="0"/>
              <a:t>SimianArmy</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100</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a:solidFill>
                  <a:srgbClr val="000000"/>
                </a:solidFill>
                <a:latin typeface="Calibri" panose="020F0502020204030204" pitchFamily="34" charset="0"/>
                <a:cs typeface="Calibri" panose="020F0502020204030204" pitchFamily="34" charset="0"/>
              </a:rPr>
              <a:t>detachVolume</a:t>
            </a:r>
            <a:r>
              <a:rPr lang="en-US" altLang="zh-TW" dirty="0">
                <a:solidFill>
                  <a:srgbClr val="000000"/>
                </a:solidFill>
                <a:latin typeface="Calibri" panose="020F0502020204030204" pitchFamily="34" charset="0"/>
                <a:cs typeface="Calibri" panose="020F0502020204030204" pitchFamily="34" charset="0"/>
              </a:rPr>
              <a:t>() </a:t>
            </a:r>
            <a:r>
              <a:rPr lang="en-US" altLang="zh-TW" dirty="0" smtClean="0">
                <a:solidFill>
                  <a:srgbClr val="000000"/>
                </a:solidFill>
                <a:latin typeface="Calibri" panose="020F0502020204030204" pitchFamily="34" charset="0"/>
                <a:cs typeface="Calibri" panose="020F0502020204030204" pitchFamily="34" charset="0"/>
              </a:rPr>
              <a:t>in AWSClient.java</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0" y="1902862"/>
            <a:ext cx="6384759" cy="1035210"/>
          </a:xfrm>
          <a:prstGeom prst="rect">
            <a:avLst/>
          </a:prstGeom>
        </p:spPr>
      </p:pic>
    </p:spTree>
    <p:extLst>
      <p:ext uri="{BB962C8B-B14F-4D97-AF65-F5344CB8AC3E}">
        <p14:creationId xmlns:p14="http://schemas.microsoft.com/office/powerpoint/2010/main" val="10654029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Client</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101</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a:solidFill>
                  <a:srgbClr val="000000"/>
                </a:solidFill>
                <a:latin typeface="Calibri" panose="020F0502020204030204" pitchFamily="34" charset="0"/>
                <a:cs typeface="Calibri" panose="020F0502020204030204" pitchFamily="34" charset="0"/>
              </a:rPr>
              <a:t>addTerminationEvent</a:t>
            </a:r>
            <a:r>
              <a:rPr lang="en-US" altLang="zh-TW" dirty="0">
                <a:solidFill>
                  <a:srgbClr val="000000"/>
                </a:solidFill>
                <a:latin typeface="Calibri" panose="020F0502020204030204" pitchFamily="34" charset="0"/>
                <a:cs typeface="Calibri" panose="020F0502020204030204" pitchFamily="34" charset="0"/>
              </a:rPr>
              <a:t>() </a:t>
            </a:r>
            <a:r>
              <a:rPr lang="en-US" altLang="zh-TW" dirty="0" smtClean="0">
                <a:solidFill>
                  <a:srgbClr val="000000"/>
                </a:solidFill>
                <a:latin typeface="Calibri" panose="020F0502020204030204" pitchFamily="34" charset="0"/>
                <a:cs typeface="Calibri" panose="020F0502020204030204" pitchFamily="34" charset="0"/>
              </a:rPr>
              <a:t>in ChaosMonkeyResource.java</a:t>
            </a:r>
          </a:p>
          <a:p>
            <a:pPr marL="285750" indent="-285750">
              <a:buFont typeface="Arial" panose="020B0604020202020204" pitchFamily="34" charset="0"/>
              <a:buChar char="•"/>
            </a:pPr>
            <a:endParaRPr lang="en-US" altLang="zh-TW"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tLang="zh-TW" dirty="0" smtClean="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TW" dirty="0" smtClean="0">
                <a:solidFill>
                  <a:srgbClr val="000000"/>
                </a:solidFill>
                <a:latin typeface="Calibri" panose="020F0502020204030204" pitchFamily="34" charset="0"/>
                <a:cs typeface="Calibri" panose="020F0502020204030204" pitchFamily="34" charset="0"/>
              </a:rPr>
              <a:t>The client only needs to know the exception belongs to </a:t>
            </a:r>
            <a:r>
              <a:rPr lang="en-US" altLang="zh-TW" b="1" dirty="0" err="1" smtClean="0">
                <a:solidFill>
                  <a:srgbClr val="000000"/>
                </a:solidFill>
                <a:latin typeface="Calibri" panose="020F0502020204030204" pitchFamily="34" charset="0"/>
                <a:cs typeface="Calibri" panose="020F0502020204030204" pitchFamily="34" charset="0"/>
              </a:rPr>
              <a:t>NotFoundException</a:t>
            </a:r>
            <a:r>
              <a:rPr lang="en-US" altLang="zh-TW" dirty="0" smtClean="0">
                <a:solidFill>
                  <a:srgbClr val="000000"/>
                </a:solidFill>
                <a:latin typeface="Calibri" panose="020F0502020204030204" pitchFamily="34" charset="0"/>
                <a:cs typeface="Calibri" panose="020F0502020204030204" pitchFamily="34" charset="0"/>
              </a:rPr>
              <a:t>, the adapter hides all the other details. </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0" y="1838640"/>
            <a:ext cx="7709957" cy="934540"/>
          </a:xfrm>
          <a:prstGeom prst="rect">
            <a:avLst/>
          </a:prstGeom>
        </p:spPr>
      </p:pic>
    </p:spTree>
    <p:extLst>
      <p:ext uri="{BB962C8B-B14F-4D97-AF65-F5344CB8AC3E}">
        <p14:creationId xmlns:p14="http://schemas.microsoft.com/office/powerpoint/2010/main" val="3872540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Coding Style</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102</a:t>
            </a:fld>
            <a:endParaRPr lang="en" sz="1000" dirty="0"/>
          </a:p>
        </p:txBody>
      </p:sp>
    </p:spTree>
    <p:extLst>
      <p:ext uri="{BB962C8B-B14F-4D97-AF65-F5344CB8AC3E}">
        <p14:creationId xmlns:p14="http://schemas.microsoft.com/office/powerpoint/2010/main" val="9571091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103</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144" y="1284131"/>
            <a:ext cx="5529731" cy="3278621"/>
          </a:xfrm>
          <a:prstGeom prst="rect">
            <a:avLst/>
          </a:prstGeom>
        </p:spPr>
      </p:pic>
      <p:sp>
        <p:nvSpPr>
          <p:cNvPr id="7" name="標題 1"/>
          <p:cNvSpPr>
            <a:spLocks noGrp="1"/>
          </p:cNvSpPr>
          <p:nvPr>
            <p:ph type="title"/>
          </p:nvPr>
        </p:nvSpPr>
        <p:spPr>
          <a:xfrm>
            <a:off x="311700" y="115750"/>
            <a:ext cx="8520600" cy="707400"/>
          </a:xfrm>
        </p:spPr>
        <p:txBody>
          <a:bodyPr/>
          <a:lstStyle/>
          <a:p>
            <a:r>
              <a:rPr lang="en-US" altLang="zh-TW" dirty="0" smtClean="0"/>
              <a:t>TODO Comments</a:t>
            </a:r>
            <a:endParaRPr lang="zh-TW" altLang="en-US" dirty="0"/>
          </a:p>
        </p:txBody>
      </p:sp>
    </p:spTree>
    <p:extLst>
      <p:ext uri="{BB962C8B-B14F-4D97-AF65-F5344CB8AC3E}">
        <p14:creationId xmlns:p14="http://schemas.microsoft.com/office/powerpoint/2010/main" val="13796579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15750"/>
            <a:ext cx="8520600" cy="707400"/>
          </a:xfrm>
        </p:spPr>
        <p:txBody>
          <a:bodyPr/>
          <a:lstStyle/>
          <a:p>
            <a:r>
              <a:rPr lang="en-US" altLang="zh-TW" dirty="0" smtClean="0"/>
              <a:t>Logger</a:t>
            </a:r>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104</a:t>
            </a:fld>
            <a:endParaRPr lang="en" sz="1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423026"/>
            <a:ext cx="8507105" cy="2060953"/>
          </a:xfrm>
          <a:prstGeom prst="rect">
            <a:avLst/>
          </a:prstGeom>
        </p:spPr>
      </p:pic>
    </p:spTree>
    <p:extLst>
      <p:ext uri="{BB962C8B-B14F-4D97-AF65-F5344CB8AC3E}">
        <p14:creationId xmlns:p14="http://schemas.microsoft.com/office/powerpoint/2010/main" val="15296575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15750"/>
            <a:ext cx="8520600" cy="707400"/>
          </a:xfrm>
        </p:spPr>
        <p:txBody>
          <a:bodyPr/>
          <a:lstStyle/>
          <a:p>
            <a:r>
              <a:rPr lang="en-US" altLang="zh-TW" dirty="0" smtClean="0"/>
              <a:t>Annotations</a:t>
            </a:r>
            <a:endParaRPr lang="zh-TW" altLang="en-US" dirty="0"/>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105</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751" y="930659"/>
            <a:ext cx="6620799" cy="3315163"/>
          </a:xfrm>
          <a:prstGeom prst="rect">
            <a:avLst/>
          </a:prstGeom>
        </p:spPr>
      </p:pic>
    </p:spTree>
    <p:extLst>
      <p:ext uri="{BB962C8B-B14F-4D97-AF65-F5344CB8AC3E}">
        <p14:creationId xmlns:p14="http://schemas.microsoft.com/office/powerpoint/2010/main" val="142775503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106</a:t>
            </a:fld>
            <a:endParaRPr lang="en" sz="1000" dirty="0"/>
          </a:p>
        </p:txBody>
      </p:sp>
      <p:sp>
        <p:nvSpPr>
          <p:cNvPr id="5" name="Shape 72"/>
          <p:cNvSpPr txBox="1">
            <a:spLocks/>
          </p:cNvSpPr>
          <p:nvPr/>
        </p:nvSpPr>
        <p:spPr>
          <a:xfrm>
            <a:off x="311700" y="213094"/>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Javadoc Comment</a:t>
            </a:r>
            <a:endParaRPr lang="en" baseline="-25000" dirty="0"/>
          </a:p>
        </p:txBody>
      </p:sp>
    </p:spTree>
    <p:extLst>
      <p:ext uri="{BB962C8B-B14F-4D97-AF65-F5344CB8AC3E}">
        <p14:creationId xmlns:p14="http://schemas.microsoft.com/office/powerpoint/2010/main" val="29658486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107</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83" y="237807"/>
            <a:ext cx="7325747" cy="4553585"/>
          </a:xfrm>
          <a:prstGeom prst="rect">
            <a:avLst/>
          </a:prstGeom>
        </p:spPr>
      </p:pic>
    </p:spTree>
    <p:extLst>
      <p:ext uri="{BB962C8B-B14F-4D97-AF65-F5344CB8AC3E}">
        <p14:creationId xmlns:p14="http://schemas.microsoft.com/office/powerpoint/2010/main" val="3921973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Q &amp; A</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108</a:t>
            </a:fld>
            <a:endParaRPr lang="en" sz="1000" dirty="0"/>
          </a:p>
        </p:txBody>
      </p:sp>
    </p:spTree>
    <p:extLst>
      <p:ext uri="{BB962C8B-B14F-4D97-AF65-F5344CB8AC3E}">
        <p14:creationId xmlns:p14="http://schemas.microsoft.com/office/powerpoint/2010/main" val="1139792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25" y="1371819"/>
            <a:ext cx="6912306" cy="2732077"/>
          </a:xfrm>
          <a:prstGeom prst="rect">
            <a:avLst/>
          </a:prstGeom>
        </p:spPr>
      </p:pic>
      <p:sp>
        <p:nvSpPr>
          <p:cNvPr id="6" name="Text Placeholder 2"/>
          <p:cNvSpPr>
            <a:spLocks noGrp="1"/>
          </p:cNvSpPr>
          <p:nvPr>
            <p:ph type="body" idx="1"/>
          </p:nvPr>
        </p:nvSpPr>
        <p:spPr>
          <a:xfrm>
            <a:off x="311699" y="812500"/>
            <a:ext cx="5646890" cy="734862"/>
          </a:xfrm>
        </p:spPr>
        <p:txBody>
          <a:bodyPr/>
          <a:lstStyle/>
          <a:p>
            <a:pPr marL="285750" indent="-285750">
              <a:buFont typeface="Arial" panose="020B0604020202020204" pitchFamily="34" charset="0"/>
              <a:buChar char="•"/>
            </a:pPr>
            <a:r>
              <a:rPr lang="en-US" altLang="zh-TW" dirty="0" smtClean="0">
                <a:solidFill>
                  <a:srgbClr val="000000"/>
                </a:solidFill>
                <a:latin typeface="Calibri" panose="020F0502020204030204" pitchFamily="34" charset="0"/>
                <a:cs typeface="Calibri" panose="020F0502020204030204" pitchFamily="34" charset="0"/>
              </a:rPr>
              <a:t>Receiver (Monkey) with an action (run) ?</a:t>
            </a:r>
          </a:p>
          <a:p>
            <a:pPr marL="285750" indent="-285750">
              <a:buFont typeface="Arial" panose="020B0604020202020204" pitchFamily="34" charset="0"/>
              <a:buChar char="•"/>
            </a:pPr>
            <a:endParaRPr lang="zh-TW" alt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11</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Command Pattern (?)</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287507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766" y="737503"/>
            <a:ext cx="5446234" cy="4169049"/>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12</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Command Pattern - 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69578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13</a:t>
            </a:fld>
            <a:endParaRPr lang="en" sz="1000" dirty="0"/>
          </a:p>
        </p:txBody>
      </p:sp>
      <p:sp>
        <p:nvSpPr>
          <p:cNvPr id="7" name="Shape 73"/>
          <p:cNvSpPr txBox="1">
            <a:spLocks noGrp="1"/>
          </p:cNvSpPr>
          <p:nvPr>
            <p:ph type="body" idx="1"/>
          </p:nvPr>
        </p:nvSpPr>
        <p:spPr>
          <a:xfrm>
            <a:off x="311699" y="756472"/>
            <a:ext cx="3024353" cy="4103544"/>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err="1" smtClean="0">
                <a:solidFill>
                  <a:srgbClr val="000000"/>
                </a:solidFill>
                <a:latin typeface="Calibri" charset="0"/>
                <a:ea typeface="Calibri" charset="0"/>
                <a:cs typeface="Calibri" charset="0"/>
              </a:rPr>
              <a:t>MonkeyRunner</a:t>
            </a:r>
            <a:endParaRPr lang="en-US"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07" y="1461102"/>
            <a:ext cx="7747050" cy="3202114"/>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Singleton Class</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77262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14</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56" y="1661004"/>
            <a:ext cx="6442218" cy="6576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56" y="2672403"/>
            <a:ext cx="3166867" cy="1079731"/>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Client</a:t>
            </a:r>
            <a:endParaRPr lang="en-US" sz="1800" baseline="-25000" dirty="0">
              <a:solidFill>
                <a:schemeClr val="bg2">
                  <a:lumMod val="50000"/>
                </a:schemeClr>
              </a:solidFill>
            </a:endParaRPr>
          </a:p>
        </p:txBody>
      </p:sp>
      <p:sp>
        <p:nvSpPr>
          <p:cNvPr id="10" name="Shape 73"/>
          <p:cNvSpPr txBox="1">
            <a:spLocks noGrp="1"/>
          </p:cNvSpPr>
          <p:nvPr>
            <p:ph type="body" idx="1"/>
          </p:nvPr>
        </p:nvSpPr>
        <p:spPr>
          <a:xfrm>
            <a:off x="311699" y="756472"/>
            <a:ext cx="3024353" cy="4103544"/>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err="1" smtClean="0">
                <a:solidFill>
                  <a:srgbClr val="000000"/>
                </a:solidFill>
                <a:latin typeface="Calibri" charset="0"/>
                <a:ea typeface="Calibri" charset="0"/>
                <a:cs typeface="Calibri" charset="0"/>
              </a:rPr>
              <a:t>BasicMonkeyServer</a:t>
            </a:r>
            <a:endParaRPr lang="en-US"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256377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15</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539" y="1324921"/>
            <a:ext cx="5598921" cy="3338295"/>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Role of </a:t>
            </a:r>
            <a:r>
              <a:rPr lang="en-US" altLang="zh-TW" dirty="0" err="1" smtClean="0"/>
              <a:t>MonkeyRunner</a:t>
            </a:r>
            <a:endParaRPr lang="en-US" sz="1800" baseline="-25000" dirty="0">
              <a:solidFill>
                <a:schemeClr val="bg2">
                  <a:lumMod val="50000"/>
                </a:schemeClr>
              </a:solidFill>
            </a:endParaRPr>
          </a:p>
        </p:txBody>
      </p:sp>
      <p:sp>
        <p:nvSpPr>
          <p:cNvPr id="9" name="Shape 73"/>
          <p:cNvSpPr txBox="1">
            <a:spLocks/>
          </p:cNvSpPr>
          <p:nvPr/>
        </p:nvSpPr>
        <p:spPr>
          <a:xfrm>
            <a:off x="311699" y="756472"/>
            <a:ext cx="3024353" cy="410354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dirty="0" smtClean="0">
                <a:solidFill>
                  <a:srgbClr val="000000"/>
                </a:solidFill>
                <a:latin typeface="Calibri" charset="0"/>
                <a:ea typeface="Calibri" charset="0"/>
                <a:cs typeface="Calibri" charset="0"/>
              </a:rPr>
              <a:t>In charge of all monkeys</a:t>
            </a:r>
          </a:p>
          <a:p>
            <a:pPr marL="28575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965210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669300"/>
            <a:ext cx="8520600" cy="3302700"/>
          </a:xfrm>
        </p:spPr>
        <p:txBody>
          <a:bodyPr/>
          <a:lstStyle/>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Easy to write.</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Lazy loaded.</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Thread-safe.</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Automatically handle serialization</a:t>
            </a:r>
            <a:r>
              <a:rPr lang="en-US" altLang="zh-TW" sz="1900" dirty="0"/>
              <a:t>.</a:t>
            </a:r>
            <a:endParaRPr lang="en-US" altLang="zh-TW" sz="1900" dirty="0" smtClean="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16</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err="1" smtClean="0"/>
              <a:t>Enum</a:t>
            </a:r>
            <a:r>
              <a:rPr lang="en-US" altLang="zh-TW" dirty="0" smtClean="0"/>
              <a:t> Singleton</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996769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Chaos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17</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1460713"/>
            <a:ext cx="3458112" cy="3682787"/>
          </a:xfrm>
          <a:prstGeom prst="rect">
            <a:avLst/>
          </a:prstGeom>
        </p:spPr>
      </p:pic>
    </p:spTree>
    <p:extLst>
      <p:ext uri="{BB962C8B-B14F-4D97-AF65-F5344CB8AC3E}">
        <p14:creationId xmlns:p14="http://schemas.microsoft.com/office/powerpoint/2010/main" val="539271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Outline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What is Chaos </a:t>
            </a:r>
            <a:r>
              <a:rPr lang="en-US" altLang="zh-TW" dirty="0" smtClean="0">
                <a:solidFill>
                  <a:srgbClr val="000000"/>
                </a:solidFill>
                <a:latin typeface="Arial Hebrew Scholar" charset="-79"/>
                <a:ea typeface="Arial Hebrew Scholar" charset="-79"/>
                <a:cs typeface="Arial Hebrew Scholar" charset="-79"/>
              </a:rPr>
              <a:t>Monkey</a:t>
            </a:r>
            <a:endParaRPr lang="en-US" altLang="zh-TW" dirty="0">
              <a:solidFill>
                <a:srgbClr val="000000"/>
              </a:solidFill>
              <a:latin typeface="Arial Hebrew Scholar" charset="-79"/>
              <a:ea typeface="Arial Hebrew Scholar" charset="-79"/>
              <a:cs typeface="Arial Hebrew Scholar" charset="-79"/>
            </a:endParaRPr>
          </a:p>
          <a:p>
            <a:pPr marL="914400" lvl="1" indent="-342900">
              <a:lnSpc>
                <a:spcPct val="100000"/>
              </a:lnSpc>
              <a:buSzPct val="100000"/>
              <a:buFont typeface="Arial" charset="0"/>
              <a:buChar char="•"/>
            </a:pPr>
            <a:r>
              <a:rPr lang="en-US" altLang="zh-TW" sz="1800" dirty="0" smtClean="0">
                <a:solidFill>
                  <a:srgbClr val="000000"/>
                </a:solidFill>
                <a:latin typeface="Arial Hebrew Scholar" charset="-79"/>
                <a:ea typeface="Arial Hebrew Scholar" charset="-79"/>
                <a:cs typeface="Arial Hebrew Scholar" charset="-79"/>
              </a:rPr>
              <a:t>Identifies </a:t>
            </a:r>
            <a:r>
              <a:rPr lang="en-US" altLang="zh-TW" sz="1800" dirty="0">
                <a:solidFill>
                  <a:srgbClr val="000000"/>
                </a:solidFill>
                <a:latin typeface="Arial Hebrew Scholar" charset="-79"/>
                <a:ea typeface="Arial Hebrew Scholar" charset="-79"/>
                <a:cs typeface="Arial Hebrew Scholar" charset="-79"/>
              </a:rPr>
              <a:t>groups of systems</a:t>
            </a:r>
          </a:p>
          <a:p>
            <a:pPr marL="914400" lvl="1" indent="-342900">
              <a:lnSpc>
                <a:spcPct val="100000"/>
              </a:lnSpc>
              <a:buSzPct val="100000"/>
              <a:buFont typeface="Arial" charset="0"/>
              <a:buChar char="•"/>
            </a:pPr>
            <a:r>
              <a:rPr lang="en-US" altLang="zh-TW" sz="1800" dirty="0" smtClean="0">
                <a:solidFill>
                  <a:srgbClr val="000000"/>
                </a:solidFill>
                <a:latin typeface="Arial Hebrew Scholar" charset="-79"/>
                <a:ea typeface="Arial Hebrew Scholar" charset="-79"/>
                <a:cs typeface="Arial Hebrew Scholar" charset="-79"/>
              </a:rPr>
              <a:t>Randomly </a:t>
            </a:r>
            <a:r>
              <a:rPr lang="en-US" altLang="zh-TW" sz="1800" dirty="0">
                <a:solidFill>
                  <a:srgbClr val="000000"/>
                </a:solidFill>
                <a:latin typeface="Arial Hebrew Scholar" charset="-79"/>
                <a:ea typeface="Arial Hebrew Scholar" charset="-79"/>
                <a:cs typeface="Arial Hebrew Scholar" charset="-79"/>
              </a:rPr>
              <a:t>terminates one of the systems in a group</a:t>
            </a:r>
          </a:p>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Why is Chaos Monkey required</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Failures happen</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Even if your architecture can tolerate a system failure,</a:t>
            </a:r>
            <a:br>
              <a:rPr lang="en-US" altLang="zh-TW" sz="1800" dirty="0">
                <a:solidFill>
                  <a:srgbClr val="000000"/>
                </a:solidFill>
                <a:latin typeface="Arial Hebrew Scholar" charset="-79"/>
                <a:ea typeface="Arial Hebrew Scholar" charset="-79"/>
                <a:cs typeface="Arial Hebrew Scholar" charset="-79"/>
              </a:rPr>
            </a:br>
            <a:r>
              <a:rPr lang="en-US" altLang="zh-TW" sz="1800" dirty="0">
                <a:solidFill>
                  <a:srgbClr val="000000"/>
                </a:solidFill>
                <a:latin typeface="Arial Hebrew Scholar" charset="-79"/>
                <a:ea typeface="Arial Hebrew Scholar" charset="-79"/>
                <a:cs typeface="Arial Hebrew Scholar" charset="-79"/>
              </a:rPr>
              <a:t>are you sure it will still be able to next week, </a:t>
            </a:r>
            <a:r>
              <a:rPr lang="en-US" altLang="zh-TW" sz="1800" dirty="0" smtClean="0">
                <a:solidFill>
                  <a:srgbClr val="000000"/>
                </a:solidFill>
                <a:latin typeface="Arial Hebrew Scholar" charset="-79"/>
                <a:ea typeface="Arial Hebrew Scholar" charset="-79"/>
                <a:cs typeface="Arial Hebrew Scholar" charset="-79"/>
              </a:rPr>
              <a:t>next </a:t>
            </a:r>
            <a:r>
              <a:rPr lang="en-US" altLang="zh-TW" sz="1800" dirty="0">
                <a:solidFill>
                  <a:srgbClr val="000000"/>
                </a:solidFill>
                <a:latin typeface="Arial Hebrew Scholar" charset="-79"/>
                <a:ea typeface="Arial Hebrew Scholar" charset="-79"/>
                <a:cs typeface="Arial Hebrew Scholar" charset="-79"/>
              </a:rPr>
              <a:t>month?</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Do your traffic load balancers correctly detect and route requests around system failures?</a:t>
            </a:r>
            <a:endParaRPr lang="zh-TW" altLang="en-US" sz="18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18</a:t>
            </a:fld>
            <a:endParaRPr lang="en" sz="1000" dirty="0"/>
          </a:p>
        </p:txBody>
      </p:sp>
    </p:spTree>
    <p:extLst>
      <p:ext uri="{BB962C8B-B14F-4D97-AF65-F5344CB8AC3E}">
        <p14:creationId xmlns:p14="http://schemas.microsoft.com/office/powerpoint/2010/main" val="1747670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Design</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457200" lvl="0" indent="-381000">
              <a:buFont typeface="Arial" charset="0"/>
              <a:buChar char="•"/>
            </a:pPr>
            <a:r>
              <a:rPr lang="en-US" altLang="zh-TW" sz="2400" dirty="0">
                <a:solidFill>
                  <a:srgbClr val="000000"/>
                </a:solidFill>
                <a:latin typeface="Arial Hebrew Scholar" charset="-79"/>
                <a:ea typeface="Arial Hebrew Scholar" charset="-79"/>
                <a:cs typeface="Arial Hebrew Scholar" charset="-79"/>
              </a:rPr>
              <a:t>Design </a:t>
            </a:r>
            <a:r>
              <a:rPr lang="en-US" altLang="zh-TW" sz="2400" dirty="0" smtClean="0">
                <a:solidFill>
                  <a:srgbClr val="000000"/>
                </a:solidFill>
                <a:latin typeface="Arial Hebrew Scholar" charset="-79"/>
                <a:ea typeface="Arial Hebrew Scholar" charset="-79"/>
                <a:cs typeface="Arial Hebrew Scholar" charset="-79"/>
              </a:rPr>
              <a:t>Pattern:</a:t>
            </a:r>
            <a:endParaRPr lang="en-US" altLang="zh-TW" sz="2400" dirty="0">
              <a:solidFill>
                <a:srgbClr val="000000"/>
              </a:solidFill>
              <a:latin typeface="Arial Hebrew Scholar" charset="-79"/>
              <a:ea typeface="Arial Hebrew Scholar" charset="-79"/>
              <a:cs typeface="Arial Hebrew Scholar" charset="-79"/>
            </a:endParaRP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Strategy Pattern</a:t>
            </a:r>
          </a:p>
          <a:p>
            <a:pPr marL="457200" lvl="0" indent="-381000">
              <a:buFont typeface="Arial" charset="0"/>
              <a:buChar char="•"/>
            </a:pPr>
            <a:r>
              <a:rPr lang="en-US" altLang="zh-TW" sz="2400" dirty="0">
                <a:solidFill>
                  <a:srgbClr val="000000"/>
                </a:solidFill>
                <a:latin typeface="Arial Hebrew Scholar" charset="-79"/>
                <a:ea typeface="Arial Hebrew Scholar" charset="-79"/>
                <a:cs typeface="Arial Hebrew Scholar" charset="-79"/>
              </a:rPr>
              <a:t>Design </a:t>
            </a:r>
            <a:r>
              <a:rPr lang="en-US" altLang="zh-TW" sz="2400" dirty="0" smtClean="0">
                <a:solidFill>
                  <a:srgbClr val="000000"/>
                </a:solidFill>
                <a:latin typeface="Arial Hebrew Scholar" charset="-79"/>
                <a:ea typeface="Arial Hebrew Scholar" charset="-79"/>
                <a:cs typeface="Arial Hebrew Scholar" charset="-79"/>
              </a:rPr>
              <a:t>Principles:</a:t>
            </a:r>
            <a:endParaRPr lang="en-US" altLang="zh-TW" sz="2400" dirty="0">
              <a:solidFill>
                <a:srgbClr val="000000"/>
              </a:solidFill>
              <a:latin typeface="Arial Hebrew Scholar" charset="-79"/>
              <a:ea typeface="Arial Hebrew Scholar" charset="-79"/>
              <a:cs typeface="Arial Hebrew Scholar" charset="-79"/>
            </a:endParaRP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Encapsulate what varies.</a:t>
            </a: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Depend on abstractions. Do not depend on concrete classes.</a:t>
            </a:r>
            <a:endParaRPr lang="zh-TW" altLang="en-US" sz="24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19</a:t>
            </a:fld>
            <a:endParaRPr lang="en" sz="1000" dirty="0"/>
          </a:p>
        </p:txBody>
      </p:sp>
    </p:spTree>
    <p:extLst>
      <p:ext uri="{BB962C8B-B14F-4D97-AF65-F5344CB8AC3E}">
        <p14:creationId xmlns:p14="http://schemas.microsoft.com/office/powerpoint/2010/main" val="1439974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05100"/>
            <a:ext cx="8520600" cy="707400"/>
          </a:xfrm>
        </p:spPr>
        <p:txBody>
          <a:bodyPr/>
          <a:lstStyle/>
          <a:p>
            <a:r>
              <a:rPr lang="en-US" dirty="0" smtClean="0"/>
              <a:t>Outline</a:t>
            </a:r>
            <a:endParaRPr lang="en-US" sz="1800" baseline="-25000" dirty="0">
              <a:solidFill>
                <a:schemeClr val="bg2">
                  <a:lumMod val="50000"/>
                </a:schemeClr>
              </a:solidFill>
            </a:endParaRPr>
          </a:p>
        </p:txBody>
      </p:sp>
      <p:sp>
        <p:nvSpPr>
          <p:cNvPr id="31" name="Slide Number Placeholder 30"/>
          <p:cNvSpPr>
            <a:spLocks noGrp="1"/>
          </p:cNvSpPr>
          <p:nvPr>
            <p:ph type="sldNum" idx="12"/>
          </p:nvPr>
        </p:nvSpPr>
        <p:spPr/>
        <p:txBody>
          <a:bodyPr/>
          <a:lstStyle/>
          <a:p>
            <a:pPr lvl="0">
              <a:spcBef>
                <a:spcPts val="0"/>
              </a:spcBef>
              <a:buNone/>
            </a:pPr>
            <a:r>
              <a:rPr lang="en-US" sz="1000" dirty="0"/>
              <a:t>2</a:t>
            </a:r>
            <a:endParaRPr lang="en" sz="1000" dirty="0"/>
          </a:p>
        </p:txBody>
      </p:sp>
      <p:sp>
        <p:nvSpPr>
          <p:cNvPr id="26" name="Text Placeholder 2"/>
          <p:cNvSpPr>
            <a:spLocks noGrp="1"/>
          </p:cNvSpPr>
          <p:nvPr>
            <p:ph type="body" idx="1"/>
          </p:nvPr>
        </p:nvSpPr>
        <p:spPr>
          <a:xfrm>
            <a:off x="311700" y="719787"/>
            <a:ext cx="8709457" cy="4020379"/>
          </a:xfrm>
        </p:spPr>
        <p:txBody>
          <a:bodyPr/>
          <a:lstStyle/>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Introduction / Overview of Simian Army (George)</a:t>
            </a:r>
            <a:br>
              <a:rPr lang="en-US" sz="1700" dirty="0" smtClean="0">
                <a:solidFill>
                  <a:srgbClr val="000000"/>
                </a:solidFill>
                <a:latin typeface="Calibri" charset="0"/>
                <a:ea typeface="Calibri" charset="0"/>
                <a:cs typeface="Calibri" charset="0"/>
              </a:rPr>
            </a:br>
            <a:r>
              <a:rPr lang="en-US" sz="1550" dirty="0">
                <a:solidFill>
                  <a:srgbClr val="000000"/>
                </a:solidFill>
                <a:latin typeface="Calibri" charset="0"/>
                <a:ea typeface="Calibri" charset="0"/>
                <a:cs typeface="Calibri" charset="0"/>
              </a:rPr>
              <a:t> </a:t>
            </a:r>
            <a:r>
              <a:rPr lang="en-US" sz="1550" dirty="0" smtClean="0">
                <a:solidFill>
                  <a:srgbClr val="000000"/>
                </a:solidFill>
                <a:latin typeface="Calibri" charset="0"/>
                <a:ea typeface="Calibri" charset="0"/>
                <a:cs typeface="Calibri" charset="0"/>
              </a:rPr>
              <a:t>    *  including System Architecture</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Initialization	(David)</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Chaos Monkey	(Allen)</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Conformity Monkey  (Amity)</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Janitor Monkey	(David)</a:t>
            </a:r>
            <a:endParaRPr lang="en-US" sz="1700" dirty="0">
              <a:solidFill>
                <a:srgbClr val="000000"/>
              </a:solidFill>
              <a:latin typeface="Calibri" charset="0"/>
              <a:ea typeface="Calibri" charset="0"/>
              <a:cs typeface="Calibri" charset="0"/>
            </a:endParaRP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Client Module and multi-thread handling     (Terry)</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Crawler Module  (Joe)</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Utilities Module  (George, David</a:t>
            </a:r>
            <a:r>
              <a:rPr lang="en-US" sz="1700" dirty="0">
                <a:solidFill>
                  <a:srgbClr val="000000"/>
                </a:solidFill>
                <a:latin typeface="Calibri" charset="0"/>
                <a:ea typeface="Calibri" charset="0"/>
                <a:cs typeface="Calibri" charset="0"/>
              </a:rPr>
              <a:t>)</a:t>
            </a:r>
            <a:br>
              <a:rPr lang="en-US" sz="1700" dirty="0">
                <a:solidFill>
                  <a:srgbClr val="000000"/>
                </a:solidFill>
                <a:latin typeface="Calibri" charset="0"/>
                <a:ea typeface="Calibri" charset="0"/>
                <a:cs typeface="Calibri" charset="0"/>
              </a:rPr>
            </a:br>
            <a:r>
              <a:rPr lang="en-US" sz="1550" dirty="0">
                <a:solidFill>
                  <a:srgbClr val="000000"/>
                </a:solidFill>
                <a:latin typeface="Calibri" charset="0"/>
                <a:ea typeface="Calibri" charset="0"/>
                <a:cs typeface="Calibri" charset="0"/>
              </a:rPr>
              <a:t> *  </a:t>
            </a:r>
            <a:r>
              <a:rPr lang="en-US" sz="1550" dirty="0" smtClean="0">
                <a:solidFill>
                  <a:srgbClr val="000000"/>
                </a:solidFill>
                <a:latin typeface="Calibri" charset="0"/>
                <a:ea typeface="Calibri" charset="0"/>
                <a:cs typeface="Calibri" charset="0"/>
              </a:rPr>
              <a:t>including </a:t>
            </a:r>
            <a:r>
              <a:rPr lang="en-US" sz="1550" dirty="0" err="1" smtClean="0">
                <a:solidFill>
                  <a:srgbClr val="000000"/>
                </a:solidFill>
                <a:latin typeface="Calibri" charset="0"/>
                <a:ea typeface="Calibri" charset="0"/>
                <a:cs typeface="Calibri" charset="0"/>
              </a:rPr>
              <a:t>NotFoundExceptions</a:t>
            </a:r>
            <a:r>
              <a:rPr lang="en-US" sz="1550" dirty="0" smtClean="0">
                <a:solidFill>
                  <a:srgbClr val="000000"/>
                </a:solidFill>
                <a:latin typeface="Calibri" charset="0"/>
                <a:ea typeface="Calibri" charset="0"/>
                <a:cs typeface="Calibri" charset="0"/>
              </a:rPr>
              <a:t> </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Coding Style 	(Whole Group)</a:t>
            </a:r>
          </a:p>
        </p:txBody>
      </p:sp>
    </p:spTree>
    <p:extLst>
      <p:ext uri="{BB962C8B-B14F-4D97-AF65-F5344CB8AC3E}">
        <p14:creationId xmlns:p14="http://schemas.microsoft.com/office/powerpoint/2010/main" val="1384783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endParaRPr lang="en-US" sz="1800" baseline="-25000" dirty="0">
              <a:solidFill>
                <a:schemeClr val="bg2">
                  <a:lumMod val="50000"/>
                </a:schemeClr>
              </a:solidFill>
            </a:endParaRPr>
          </a:p>
        </p:txBody>
      </p:sp>
      <p:sp>
        <p:nvSpPr>
          <p:cNvPr id="5" name="Text Placeholder 2"/>
          <p:cNvSpPr txBox="1">
            <a:spLocks/>
          </p:cNvSpPr>
          <p:nvPr/>
        </p:nvSpPr>
        <p:spPr>
          <a:xfrm>
            <a:off x="311700" y="719787"/>
            <a:ext cx="8730700"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is a tool which simulates failures on a group of AWS instances randomly.</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can generate failures with different types of chaos, such as </a:t>
            </a:r>
            <a:r>
              <a:rPr lang="en-US" altLang="zh-TW" b="1" dirty="0" smtClean="0">
                <a:solidFill>
                  <a:srgbClr val="000000"/>
                </a:solidFill>
                <a:latin typeface="Arial Hebrew Scholar" charset="-79"/>
                <a:ea typeface="Arial Hebrew Scholar" charset="-79"/>
                <a:cs typeface="Arial Hebrew Scholar" charset="-79"/>
              </a:rPr>
              <a:t>Burn-CPU-Chaos</a:t>
            </a:r>
            <a:r>
              <a:rPr lang="zh-TW" altLang="en-US" dirty="0" smtClean="0">
                <a:solidFill>
                  <a:srgbClr val="000000"/>
                </a:solidFill>
                <a:latin typeface="Arial Hebrew Scholar" charset="-79"/>
                <a:ea typeface="Arial Hebrew Scholar" charset="-79"/>
                <a:cs typeface="Arial Hebrew Scholar" charset="-79"/>
              </a:rPr>
              <a:t> </a:t>
            </a:r>
            <a:r>
              <a:rPr lang="en-US" altLang="zh-TW" dirty="0" smtClean="0">
                <a:solidFill>
                  <a:srgbClr val="000000"/>
                </a:solidFill>
                <a:latin typeface="Arial Hebrew Scholar" charset="-79"/>
                <a:ea typeface="Arial Hebrew Scholar" charset="-79"/>
                <a:cs typeface="Arial Hebrew Scholar" charset="-79"/>
              </a:rPr>
              <a:t>which can make CPU always busy, </a:t>
            </a:r>
            <a:r>
              <a:rPr lang="en-US" altLang="zh-TW" b="1" dirty="0" smtClean="0">
                <a:solidFill>
                  <a:srgbClr val="000000"/>
                </a:solidFill>
                <a:latin typeface="Arial Hebrew Scholar" charset="-79"/>
                <a:ea typeface="Arial Hebrew Scholar" charset="-79"/>
                <a:cs typeface="Arial Hebrew Scholar" charset="-79"/>
              </a:rPr>
              <a:t>Fill-Disk-Chaos </a:t>
            </a:r>
            <a:r>
              <a:rPr lang="en-US" altLang="zh-TW" dirty="0" smtClean="0">
                <a:solidFill>
                  <a:srgbClr val="000000"/>
                </a:solidFill>
                <a:latin typeface="Arial Hebrew Scholar" charset="-79"/>
                <a:ea typeface="Arial Hebrew Scholar" charset="-79"/>
                <a:cs typeface="Arial Hebrew Scholar" charset="-79"/>
              </a:rPr>
              <a:t>which can make disk out of space, </a:t>
            </a:r>
            <a:r>
              <a:rPr lang="en-US" altLang="zh-TW" b="1" dirty="0" smtClean="0">
                <a:solidFill>
                  <a:srgbClr val="000000"/>
                </a:solidFill>
                <a:latin typeface="Arial Hebrew Scholar" charset="-79"/>
                <a:ea typeface="Arial Hebrew Scholar" charset="-79"/>
                <a:cs typeface="Arial Hebrew Scholar" charset="-79"/>
              </a:rPr>
              <a:t>Block-Network-Chaos</a:t>
            </a:r>
            <a:r>
              <a:rPr lang="zh-TW" altLang="en-US" dirty="0" smtClean="0">
                <a:solidFill>
                  <a:srgbClr val="000000"/>
                </a:solidFill>
                <a:latin typeface="Arial Hebrew Scholar" charset="-79"/>
                <a:ea typeface="Arial Hebrew Scholar" charset="-79"/>
                <a:cs typeface="Arial Hebrew Scholar" charset="-79"/>
              </a:rPr>
              <a:t> </a:t>
            </a:r>
            <a:r>
              <a:rPr lang="en-US" altLang="zh-TW" dirty="0" smtClean="0">
                <a:solidFill>
                  <a:srgbClr val="000000"/>
                </a:solidFill>
                <a:latin typeface="Arial Hebrew Scholar" charset="-79"/>
                <a:ea typeface="Arial Hebrew Scholar" charset="-79"/>
                <a:cs typeface="Arial Hebrew Scholar" charset="-79"/>
              </a:rPr>
              <a:t>which can make the network disable.</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should check that the chaos can be apply on instance before generate failures.</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Some of Chaos Type are implemented with running a script over SSH, some of Chaos Type are implemented with calling AWS’s API.</a:t>
            </a:r>
            <a:endParaRPr lang="zh-TW" altLang="en-US"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20</a:t>
            </a:fld>
            <a:endParaRPr lang="en" sz="1000" dirty="0"/>
          </a:p>
        </p:txBody>
      </p:sp>
    </p:spTree>
    <p:extLst>
      <p:ext uri="{BB962C8B-B14F-4D97-AF65-F5344CB8AC3E}">
        <p14:creationId xmlns:p14="http://schemas.microsoft.com/office/powerpoint/2010/main" val="1666044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1343012" y="1932612"/>
            <a:ext cx="6457950" cy="1590675"/>
          </a:xfrm>
          <a:prstGeom prst="rect">
            <a:avLst/>
          </a:prstGeom>
          <a:noFill/>
          <a:ln>
            <a:noFill/>
          </a:ln>
        </p:spPr>
      </p:pic>
      <p:sp>
        <p:nvSpPr>
          <p:cNvPr id="6" name="Text Placeholder 2"/>
          <p:cNvSpPr txBox="1">
            <a:spLocks/>
          </p:cNvSpPr>
          <p:nvPr/>
        </p:nvSpPr>
        <p:spPr>
          <a:xfrm>
            <a:off x="311700" y="719787"/>
            <a:ext cx="8730700" cy="9185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is a tool which simulates failures on a group of AWS </a:t>
            </a:r>
            <a:r>
              <a:rPr lang="en-US" altLang="zh-TW" smtClean="0">
                <a:solidFill>
                  <a:srgbClr val="000000"/>
                </a:solidFill>
                <a:latin typeface="Arial Hebrew Scholar" charset="-79"/>
                <a:ea typeface="Arial Hebrew Scholar" charset="-79"/>
                <a:cs typeface="Arial Hebrew Scholar" charset="-79"/>
              </a:rPr>
              <a:t>instances randomly.</a:t>
            </a:r>
            <a:endParaRPr lang="zh-TW" altLang="en-US"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21</a:t>
            </a:fld>
            <a:endParaRPr lang="en" sz="1000" dirty="0"/>
          </a:p>
        </p:txBody>
      </p:sp>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1</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28137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1152525" y="2120900"/>
            <a:ext cx="6457950" cy="20955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22</a:t>
            </a:fld>
            <a:endParaRPr lang="en" sz="1000" dirty="0"/>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US" altLang="zh-TW" dirty="0">
                <a:solidFill>
                  <a:srgbClr val="000000"/>
                </a:solidFill>
                <a:latin typeface="Arial Hebrew Scholar" charset="-79"/>
                <a:ea typeface="Arial Hebrew Scholar" charset="-79"/>
                <a:cs typeface="Arial Hebrew Scholar" charset="-79"/>
              </a:rPr>
              <a:t>Chaos Monkey can generate failures with different types of chaos, such as </a:t>
            </a:r>
            <a:r>
              <a:rPr lang="en-US" altLang="zh-TW" b="1" dirty="0">
                <a:solidFill>
                  <a:srgbClr val="000000"/>
                </a:solidFill>
                <a:latin typeface="Arial Hebrew Scholar" charset="-79"/>
                <a:ea typeface="Arial Hebrew Scholar" charset="-79"/>
                <a:cs typeface="Arial Hebrew Scholar" charset="-79"/>
              </a:rPr>
              <a:t>Burn-CPU-Chaos</a:t>
            </a:r>
            <a:r>
              <a:rPr lang="zh-TW" altLang="en-US" dirty="0">
                <a:solidFill>
                  <a:srgbClr val="000000"/>
                </a:solidFill>
                <a:latin typeface="Arial Hebrew Scholar" charset="-79"/>
                <a:ea typeface="Arial Hebrew Scholar" charset="-79"/>
                <a:cs typeface="Arial Hebrew Scholar" charset="-79"/>
              </a:rPr>
              <a:t> </a:t>
            </a:r>
            <a:r>
              <a:rPr lang="en-US" altLang="zh-TW" dirty="0">
                <a:solidFill>
                  <a:srgbClr val="000000"/>
                </a:solidFill>
                <a:latin typeface="Arial Hebrew Scholar" charset="-79"/>
                <a:ea typeface="Arial Hebrew Scholar" charset="-79"/>
                <a:cs typeface="Arial Hebrew Scholar" charset="-79"/>
              </a:rPr>
              <a:t>which can make CPU always busy, </a:t>
            </a:r>
            <a:r>
              <a:rPr lang="en-US" altLang="zh-TW" b="1" dirty="0">
                <a:solidFill>
                  <a:srgbClr val="000000"/>
                </a:solidFill>
                <a:latin typeface="Arial Hebrew Scholar" charset="-79"/>
                <a:ea typeface="Arial Hebrew Scholar" charset="-79"/>
                <a:cs typeface="Arial Hebrew Scholar" charset="-79"/>
              </a:rPr>
              <a:t>Fill-Disk-Chaos </a:t>
            </a:r>
            <a:r>
              <a:rPr lang="en-US" altLang="zh-TW" dirty="0">
                <a:solidFill>
                  <a:srgbClr val="000000"/>
                </a:solidFill>
                <a:latin typeface="Arial Hebrew Scholar" charset="-79"/>
                <a:ea typeface="Arial Hebrew Scholar" charset="-79"/>
                <a:cs typeface="Arial Hebrew Scholar" charset="-79"/>
              </a:rPr>
              <a:t>which can make disk run out of space, </a:t>
            </a:r>
            <a:r>
              <a:rPr lang="en-US" altLang="zh-TW" b="1" dirty="0">
                <a:solidFill>
                  <a:srgbClr val="000000"/>
                </a:solidFill>
                <a:latin typeface="Arial Hebrew Scholar" charset="-79"/>
                <a:ea typeface="Arial Hebrew Scholar" charset="-79"/>
                <a:cs typeface="Arial Hebrew Scholar" charset="-79"/>
              </a:rPr>
              <a:t>Block-Network-Chaos</a:t>
            </a:r>
            <a:r>
              <a:rPr lang="zh-TW" altLang="en-US" dirty="0">
                <a:solidFill>
                  <a:srgbClr val="000000"/>
                </a:solidFill>
                <a:latin typeface="Arial Hebrew Scholar" charset="-79"/>
                <a:ea typeface="Arial Hebrew Scholar" charset="-79"/>
                <a:cs typeface="Arial Hebrew Scholar" charset="-79"/>
              </a:rPr>
              <a:t> </a:t>
            </a:r>
            <a:r>
              <a:rPr lang="en-US" altLang="zh-TW" dirty="0">
                <a:solidFill>
                  <a:srgbClr val="000000"/>
                </a:solidFill>
                <a:latin typeface="Arial Hebrew Scholar" charset="-79"/>
                <a:ea typeface="Arial Hebrew Scholar" charset="-79"/>
                <a:cs typeface="Arial Hebrew Scholar" charset="-79"/>
              </a:rPr>
              <a:t>which can make the network disable.</a:t>
            </a:r>
            <a:endParaRPr lang="zh-TW" altLang="en-US" dirty="0">
              <a:solidFill>
                <a:srgbClr val="000000"/>
              </a:solidFill>
              <a:latin typeface="Arial Hebrew Scholar" charset="-79"/>
              <a:ea typeface="Arial Hebrew Scholar" charset="-79"/>
              <a:cs typeface="Arial Hebrew Scholar" charset="-79"/>
            </a:endParaRPr>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2</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7768063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7" name="Shape 97"/>
          <p:cNvPicPr preferRelativeResize="0"/>
          <p:nvPr/>
        </p:nvPicPr>
        <p:blipFill rotWithShape="1">
          <a:blip r:embed="rId3">
            <a:alphaModFix/>
          </a:blip>
          <a:srcRect l="33056"/>
          <a:stretch/>
        </p:blipFill>
        <p:spPr>
          <a:xfrm>
            <a:off x="1978014" y="1360753"/>
            <a:ext cx="5398072" cy="3486563"/>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a:t>3</a:t>
            </a:r>
            <a:endParaRPr lang="en-US" sz="3200" baseline="-25000" dirty="0">
              <a:solidFill>
                <a:schemeClr val="bg2">
                  <a:lumMod val="50000"/>
                </a:schemeClr>
              </a:solidFill>
            </a:endParaRPr>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US" altLang="zh-TW" dirty="0">
                <a:solidFill>
                  <a:srgbClr val="000000"/>
                </a:solidFill>
                <a:latin typeface="Arial Hebrew Scholar" charset="-79"/>
                <a:ea typeface="Arial Hebrew Scholar" charset="-79"/>
                <a:cs typeface="Arial Hebrew Scholar" charset="-79"/>
              </a:rPr>
              <a:t>Chaos Monkey should check that the chaos can be applied on instance before generating failures.</a:t>
            </a:r>
            <a:endParaRPr lang="zh-TW" altLang="en-US" dirty="0">
              <a:solidFill>
                <a:srgbClr val="000000"/>
              </a:soli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199720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23400" y="1850425"/>
            <a:ext cx="8520600" cy="4039500"/>
          </a:xfrm>
          <a:prstGeom prst="rect">
            <a:avLst/>
          </a:prstGeom>
        </p:spPr>
        <p:txBody>
          <a:bodyPr lIns="91425" tIns="91425" rIns="91425" bIns="91425" anchor="t" anchorCtr="0">
            <a:noAutofit/>
          </a:bodyPr>
          <a:lstStyle/>
          <a:p>
            <a:pPr marL="457200" lvl="0" indent="-228600" rtl="0">
              <a:spcBef>
                <a:spcPts val="0"/>
              </a:spcBef>
            </a:pPr>
            <a:r>
              <a:rPr lang="zh-TW"/>
              <a:t>Some of Chaos Type are implemented with running a script over SSH, some of Chaos Type are implemented with calling AWS’s API.</a:t>
            </a:r>
          </a:p>
        </p:txBody>
      </p:sp>
      <p:pic>
        <p:nvPicPr>
          <p:cNvPr id="103" name="Shape 103"/>
          <p:cNvPicPr preferRelativeResize="0"/>
          <p:nvPr/>
        </p:nvPicPr>
        <p:blipFill>
          <a:blip r:embed="rId3">
            <a:alphaModFix/>
          </a:blip>
          <a:stretch>
            <a:fillRect/>
          </a:stretch>
        </p:blipFill>
        <p:spPr>
          <a:xfrm>
            <a:off x="463637" y="1342075"/>
            <a:ext cx="8216724" cy="355269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4</a:t>
            </a:r>
            <a:endParaRPr lang="en-US" sz="3200" baseline="-25000" dirty="0">
              <a:solidFill>
                <a:schemeClr val="bg2">
                  <a:lumMod val="50000"/>
                </a:schemeClr>
              </a:solidFill>
            </a:endParaRPr>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Some of Chaos Type are implemented with running a script over SSH, some of Chaos Type are implemented with calling AWS’s API.</a:t>
            </a:r>
            <a:endParaRPr lang="zh-TW" altLang="en-US" dirty="0">
              <a:solidFill>
                <a:srgbClr val="000000"/>
              </a:soli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719789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311699" y="1040757"/>
            <a:ext cx="8732276" cy="3775617"/>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25</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Initial Design</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3978891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387437" y="1189675"/>
            <a:ext cx="8216724" cy="3552699"/>
          </a:xfrm>
          <a:prstGeom prst="rect">
            <a:avLst/>
          </a:prstGeom>
          <a:noFill/>
          <a:ln>
            <a:noFill/>
          </a:ln>
        </p:spPr>
      </p:pic>
      <p:sp>
        <p:nvSpPr>
          <p:cNvPr id="116" name="Shape 116"/>
          <p:cNvSpPr/>
          <p:nvPr/>
        </p:nvSpPr>
        <p:spPr>
          <a:xfrm>
            <a:off x="2902800" y="1229200"/>
            <a:ext cx="2934300" cy="27429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txBox="1"/>
          <p:nvPr/>
        </p:nvSpPr>
        <p:spPr>
          <a:xfrm>
            <a:off x="5022675" y="205625"/>
            <a:ext cx="4045200" cy="8814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dirty="0">
                <a:solidFill>
                  <a:srgbClr val="0000FF"/>
                </a:solidFill>
                <a:latin typeface="Open Sans"/>
                <a:ea typeface="Open Sans"/>
                <a:cs typeface="Open Sans"/>
                <a:sym typeface="Open Sans"/>
              </a:rPr>
              <a:t>Problem: It's difficult to add new type of Choas and vary existing ones when Chaos is an integral part of ChaosMonkey. </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26</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Problem with Initial Design</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398272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Shape 123"/>
          <p:cNvPicPr preferRelativeResize="0"/>
          <p:nvPr/>
        </p:nvPicPr>
        <p:blipFill rotWithShape="1">
          <a:blip r:embed="rId3">
            <a:alphaModFix/>
          </a:blip>
          <a:srcRect l="10967" t="21556" r="11084"/>
          <a:stretch/>
        </p:blipFill>
        <p:spPr>
          <a:xfrm>
            <a:off x="889000" y="812500"/>
            <a:ext cx="7393898" cy="40196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27</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Design Process for Change</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826897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t="6323" b="2825"/>
          <a:stretch/>
        </p:blipFill>
        <p:spPr>
          <a:xfrm>
            <a:off x="1457825" y="1191925"/>
            <a:ext cx="6186175" cy="3784225"/>
          </a:xfrm>
          <a:prstGeom prst="rect">
            <a:avLst/>
          </a:prstGeom>
          <a:noFill/>
          <a:ln>
            <a:noFill/>
          </a:ln>
        </p:spPr>
      </p:pic>
      <p:sp>
        <p:nvSpPr>
          <p:cNvPr id="130" name="Shape 130"/>
          <p:cNvSpPr/>
          <p:nvPr/>
        </p:nvSpPr>
        <p:spPr>
          <a:xfrm>
            <a:off x="1604000" y="2004510"/>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1604000" y="2429339"/>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1604000" y="2826179"/>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3" name="Shape 133"/>
          <p:cNvCxnSpPr>
            <a:stCxn id="130" idx="3"/>
          </p:cNvCxnSpPr>
          <p:nvPr/>
        </p:nvCxnSpPr>
        <p:spPr>
          <a:xfrm rot="10800000" flipH="1">
            <a:off x="4186100" y="1576710"/>
            <a:ext cx="1150800" cy="595800"/>
          </a:xfrm>
          <a:prstGeom prst="straightConnector1">
            <a:avLst/>
          </a:prstGeom>
          <a:noFill/>
          <a:ln w="9525" cap="flat" cmpd="sng">
            <a:solidFill>
              <a:srgbClr val="0000FF"/>
            </a:solidFill>
            <a:prstDash val="solid"/>
            <a:round/>
            <a:headEnd type="none" w="lg" len="lg"/>
            <a:tailEnd type="triangle" w="lg" len="lg"/>
          </a:ln>
        </p:spPr>
      </p:cxnSp>
      <p:cxnSp>
        <p:nvCxnSpPr>
          <p:cNvPr id="134" name="Shape 134"/>
          <p:cNvCxnSpPr>
            <a:stCxn id="131" idx="3"/>
          </p:cNvCxnSpPr>
          <p:nvPr/>
        </p:nvCxnSpPr>
        <p:spPr>
          <a:xfrm>
            <a:off x="4186100" y="2597339"/>
            <a:ext cx="1171200" cy="290700"/>
          </a:xfrm>
          <a:prstGeom prst="straightConnector1">
            <a:avLst/>
          </a:prstGeom>
          <a:noFill/>
          <a:ln w="9525" cap="flat" cmpd="sng">
            <a:solidFill>
              <a:srgbClr val="0000FF"/>
            </a:solidFill>
            <a:prstDash val="solid"/>
            <a:round/>
            <a:headEnd type="none" w="lg" len="lg"/>
            <a:tailEnd type="triangle" w="lg" len="lg"/>
          </a:ln>
        </p:spPr>
      </p:cxnSp>
      <p:cxnSp>
        <p:nvCxnSpPr>
          <p:cNvPr id="135" name="Shape 135"/>
          <p:cNvCxnSpPr>
            <a:stCxn id="132" idx="3"/>
          </p:cNvCxnSpPr>
          <p:nvPr/>
        </p:nvCxnSpPr>
        <p:spPr>
          <a:xfrm>
            <a:off x="4186100" y="2994179"/>
            <a:ext cx="1150800" cy="1167000"/>
          </a:xfrm>
          <a:prstGeom prst="straightConnector1">
            <a:avLst/>
          </a:prstGeom>
          <a:noFill/>
          <a:ln w="9525" cap="flat" cmpd="sng">
            <a:solidFill>
              <a:srgbClr val="0000FF"/>
            </a:solidFill>
            <a:prstDash val="solid"/>
            <a:round/>
            <a:headEnd type="none" w="lg" len="lg"/>
            <a:tailEnd type="triangle" w="lg" len="lg"/>
          </a:ln>
        </p:spPr>
      </p:cxnSp>
      <p:sp>
        <p:nvSpPr>
          <p:cNvPr id="136" name="Shape 136"/>
          <p:cNvSpPr txBox="1"/>
          <p:nvPr/>
        </p:nvSpPr>
        <p:spPr>
          <a:xfrm>
            <a:off x="6250200" y="1823975"/>
            <a:ext cx="2582100" cy="6552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Encapsulate a method into a concrete class</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28</a:t>
            </a:fld>
            <a:endParaRPr lang="en" sz="1000" dirty="0"/>
          </a:p>
        </p:txBody>
      </p:sp>
      <p:sp>
        <p:nvSpPr>
          <p:cNvPr id="13"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Design Process for Change</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834320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647850" y="1152425"/>
            <a:ext cx="7848299" cy="3720049"/>
          </a:xfrm>
          <a:prstGeom prst="rect">
            <a:avLst/>
          </a:prstGeom>
          <a:noFill/>
          <a:ln>
            <a:noFill/>
          </a:ln>
        </p:spPr>
      </p:pic>
      <p:cxnSp>
        <p:nvCxnSpPr>
          <p:cNvPr id="143" name="Shape 143"/>
          <p:cNvCxnSpPr/>
          <p:nvPr/>
        </p:nvCxnSpPr>
        <p:spPr>
          <a:xfrm>
            <a:off x="2481425" y="2416800"/>
            <a:ext cx="943800" cy="774300"/>
          </a:xfrm>
          <a:prstGeom prst="straightConnector1">
            <a:avLst/>
          </a:prstGeom>
          <a:noFill/>
          <a:ln w="9525" cap="flat" cmpd="sng">
            <a:solidFill>
              <a:srgbClr val="0000FF"/>
            </a:solidFill>
            <a:prstDash val="solid"/>
            <a:round/>
            <a:headEnd type="none" w="lg" len="lg"/>
            <a:tailEnd type="triangle" w="lg" len="lg"/>
          </a:ln>
        </p:spPr>
      </p:cxnSp>
      <p:sp>
        <p:nvSpPr>
          <p:cNvPr id="144" name="Shape 144"/>
          <p:cNvSpPr txBox="1"/>
          <p:nvPr/>
        </p:nvSpPr>
        <p:spPr>
          <a:xfrm>
            <a:off x="311700" y="1472100"/>
            <a:ext cx="3113400" cy="9447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Abstract common behaviors with a same signature into interface through polymorphism.</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29</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Act-2: Abstract Common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653638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05100"/>
            <a:ext cx="8520600" cy="707400"/>
          </a:xfrm>
        </p:spPr>
        <p:txBody>
          <a:bodyPr/>
          <a:lstStyle/>
          <a:p>
            <a:r>
              <a:rPr lang="en-US" dirty="0"/>
              <a:t>Background Information</a:t>
            </a:r>
            <a:endParaRPr lang="en-US" sz="1800" baseline="-25000" dirty="0">
              <a:solidFill>
                <a:schemeClr val="bg2">
                  <a:lumMod val="50000"/>
                </a:schemeClr>
              </a:solidFill>
            </a:endParaRPr>
          </a:p>
        </p:txBody>
      </p:sp>
      <p:sp>
        <p:nvSpPr>
          <p:cNvPr id="31" name="Slide Number Placeholder 30"/>
          <p:cNvSpPr>
            <a:spLocks noGrp="1"/>
          </p:cNvSpPr>
          <p:nvPr>
            <p:ph type="sldNum" idx="12"/>
          </p:nvPr>
        </p:nvSpPr>
        <p:spPr/>
        <p:txBody>
          <a:bodyPr/>
          <a:lstStyle/>
          <a:p>
            <a:pPr lvl="0">
              <a:spcBef>
                <a:spcPts val="0"/>
              </a:spcBef>
              <a:buNone/>
            </a:pPr>
            <a:r>
              <a:rPr lang="en-US" sz="1000" dirty="0" smtClean="0"/>
              <a:t>3</a:t>
            </a:r>
            <a:endParaRPr lang="en" sz="1000" dirty="0"/>
          </a:p>
        </p:txBody>
      </p:sp>
      <p:sp>
        <p:nvSpPr>
          <p:cNvPr id="26" name="Text Placeholder 2"/>
          <p:cNvSpPr>
            <a:spLocks noGrp="1"/>
          </p:cNvSpPr>
          <p:nvPr>
            <p:ph type="body" idx="1"/>
          </p:nvPr>
        </p:nvSpPr>
        <p:spPr>
          <a:xfrm>
            <a:off x="311700" y="719787"/>
            <a:ext cx="8709457" cy="4020379"/>
          </a:xfrm>
        </p:spPr>
        <p:txBody>
          <a:bodyPr/>
          <a:lstStyle/>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Created </a:t>
            </a:r>
            <a:r>
              <a:rPr lang="en-US" sz="2050" dirty="0">
                <a:solidFill>
                  <a:srgbClr val="000000"/>
                </a:solidFill>
                <a:latin typeface="Calibri" charset="0"/>
                <a:ea typeface="Calibri" charset="0"/>
                <a:cs typeface="Calibri" charset="0"/>
              </a:rPr>
              <a:t>by Netflix after moving to </a:t>
            </a:r>
            <a:r>
              <a:rPr lang="en-US" sz="2050" dirty="0" smtClean="0">
                <a:solidFill>
                  <a:srgbClr val="000000"/>
                </a:solidFill>
                <a:latin typeface="Calibri" charset="0"/>
                <a:ea typeface="Calibri" charset="0"/>
                <a:cs typeface="Calibri" charset="0"/>
              </a:rPr>
              <a:t>AWS </a:t>
            </a:r>
            <a:r>
              <a:rPr lang="en-US" sz="2050" b="1" i="1" dirty="0">
                <a:solidFill>
                  <a:srgbClr val="000000"/>
                </a:solidFill>
                <a:latin typeface="Calibri" charset="0"/>
                <a:ea typeface="Calibri" charset="0"/>
                <a:cs typeface="Calibri" charset="0"/>
              </a:rPr>
              <a:t>to </a:t>
            </a:r>
            <a:r>
              <a:rPr lang="en-US" sz="2050" b="1" i="1" dirty="0" smtClean="0">
                <a:solidFill>
                  <a:srgbClr val="000000"/>
                </a:solidFill>
                <a:latin typeface="Calibri" charset="0"/>
                <a:ea typeface="Calibri" charset="0"/>
                <a:cs typeface="Calibri" charset="0"/>
              </a:rPr>
              <a:t>improve availability </a:t>
            </a:r>
            <a:r>
              <a:rPr lang="en-US" sz="2050" b="1" i="1" dirty="0">
                <a:solidFill>
                  <a:srgbClr val="000000"/>
                </a:solidFill>
                <a:latin typeface="Calibri" charset="0"/>
                <a:ea typeface="Calibri" charset="0"/>
                <a:cs typeface="Calibri" charset="0"/>
              </a:rPr>
              <a:t>&amp; </a:t>
            </a:r>
            <a:r>
              <a:rPr lang="en-US" sz="2050" b="1" i="1" dirty="0" smtClean="0">
                <a:solidFill>
                  <a:srgbClr val="000000"/>
                </a:solidFill>
                <a:latin typeface="Calibri" charset="0"/>
                <a:ea typeface="Calibri" charset="0"/>
                <a:cs typeface="Calibri" charset="0"/>
              </a:rPr>
              <a:t>reliability</a:t>
            </a:r>
            <a:r>
              <a:rPr lang="en-US" sz="2050" dirty="0" smtClean="0">
                <a:solidFill>
                  <a:srgbClr val="000000"/>
                </a:solidFill>
                <a:latin typeface="Calibri" charset="0"/>
                <a:ea typeface="Calibri" charset="0"/>
                <a:cs typeface="Calibri" charset="0"/>
              </a:rPr>
              <a:t>. </a:t>
            </a:r>
            <a:endParaRPr lang="en-US" sz="2050" dirty="0">
              <a:solidFill>
                <a:srgbClr val="000000"/>
              </a:solidFill>
              <a:latin typeface="Calibri" charset="0"/>
              <a:ea typeface="Calibri" charset="0"/>
              <a:cs typeface="Calibri" charset="0"/>
            </a:endParaRP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A cloud architecture, </a:t>
            </a:r>
            <a:r>
              <a:rPr lang="en-US" sz="2050" dirty="0">
                <a:solidFill>
                  <a:srgbClr val="000000"/>
                </a:solidFill>
                <a:latin typeface="Calibri" charset="0"/>
                <a:ea typeface="Calibri" charset="0"/>
                <a:cs typeface="Calibri" charset="0"/>
              </a:rPr>
              <a:t>where </a:t>
            </a:r>
            <a:r>
              <a:rPr lang="en-US" sz="2050" b="1" i="1" dirty="0">
                <a:solidFill>
                  <a:srgbClr val="000000"/>
                </a:solidFill>
                <a:latin typeface="Calibri" charset="0"/>
                <a:ea typeface="Calibri" charset="0"/>
                <a:cs typeface="Calibri" charset="0"/>
              </a:rPr>
              <a:t>individual components </a:t>
            </a:r>
            <a:r>
              <a:rPr lang="en-US" sz="2050" b="1" i="1" dirty="0" smtClean="0">
                <a:solidFill>
                  <a:srgbClr val="000000"/>
                </a:solidFill>
                <a:latin typeface="Calibri" charset="0"/>
                <a:ea typeface="Calibri" charset="0"/>
                <a:cs typeface="Calibri" charset="0"/>
              </a:rPr>
              <a:t>fail but do not affect the </a:t>
            </a:r>
            <a:r>
              <a:rPr lang="en-US" sz="2050" b="1" i="1" dirty="0">
                <a:solidFill>
                  <a:srgbClr val="000000"/>
                </a:solidFill>
                <a:latin typeface="Calibri" charset="0"/>
                <a:ea typeface="Calibri" charset="0"/>
                <a:cs typeface="Calibri" charset="0"/>
              </a:rPr>
              <a:t>availability of the entire </a:t>
            </a:r>
            <a:r>
              <a:rPr lang="en-US" sz="2050" b="1" i="1" dirty="0" smtClean="0">
                <a:solidFill>
                  <a:srgbClr val="000000"/>
                </a:solidFill>
                <a:latin typeface="Calibri" charset="0"/>
                <a:ea typeface="Calibri" charset="0"/>
                <a:cs typeface="Calibri" charset="0"/>
              </a:rPr>
              <a:t>system</a:t>
            </a:r>
            <a:r>
              <a:rPr lang="en-US" sz="2050" dirty="0" smtClean="0">
                <a:solidFill>
                  <a:srgbClr val="000000"/>
                </a:solidFill>
                <a:latin typeface="Calibri" charset="0"/>
                <a:ea typeface="Calibri" charset="0"/>
                <a:cs typeface="Calibri" charset="0"/>
              </a:rPr>
              <a:t>, was greatly needed.</a:t>
            </a: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Infrastructure is never 100% reliable but stream</a:t>
            </a:r>
            <a:r>
              <a:rPr lang="en-US" sz="2050" i="1" u="sng" dirty="0" smtClean="0">
                <a:solidFill>
                  <a:srgbClr val="000000"/>
                </a:solidFill>
                <a:latin typeface="Calibri" charset="0"/>
                <a:ea typeface="Calibri" charset="0"/>
                <a:cs typeface="Calibri" charset="0"/>
              </a:rPr>
              <a:t>ing</a:t>
            </a:r>
            <a:r>
              <a:rPr lang="en-US" sz="2050" dirty="0" smtClean="0">
                <a:solidFill>
                  <a:srgbClr val="000000"/>
                </a:solidFill>
                <a:latin typeface="Calibri" charset="0"/>
                <a:ea typeface="Calibri" charset="0"/>
                <a:cs typeface="Calibri" charset="0"/>
              </a:rPr>
              <a:t> must be non-stop.</a:t>
            </a: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SimianArmy deploys “monkeys” to </a:t>
            </a:r>
            <a:r>
              <a:rPr lang="en-US" sz="2050" b="1" i="1" dirty="0" smtClean="0">
                <a:solidFill>
                  <a:srgbClr val="000000"/>
                </a:solidFill>
                <a:latin typeface="Calibri" charset="0"/>
                <a:ea typeface="Calibri" charset="0"/>
                <a:cs typeface="Calibri" charset="0"/>
              </a:rPr>
              <a:t>make cloud service less fragile and better able to support continuous service</a:t>
            </a:r>
            <a:r>
              <a:rPr lang="en-US" sz="2050" dirty="0" smtClean="0">
                <a:solidFill>
                  <a:srgbClr val="000000"/>
                </a:solidFill>
                <a:latin typeface="Calibri" charset="0"/>
                <a:ea typeface="Calibri" charset="0"/>
                <a:cs typeface="Calibri" charset="0"/>
              </a:rPr>
              <a:t> when some parts have issues. </a:t>
            </a:r>
          </a:p>
          <a:p>
            <a:pPr marL="342900" indent="-342900">
              <a:lnSpc>
                <a:spcPct val="101000"/>
              </a:lnSpc>
              <a:buFont typeface="Arial" charset="0"/>
              <a:buChar char="•"/>
            </a:pPr>
            <a:r>
              <a:rPr lang="en-US" sz="2050" dirty="0">
                <a:solidFill>
                  <a:srgbClr val="000000"/>
                </a:solidFill>
                <a:latin typeface="Calibri" charset="0"/>
                <a:ea typeface="Calibri" charset="0"/>
                <a:cs typeface="Calibri" charset="0"/>
              </a:rPr>
              <a:t>Potential weaknesses and/or </a:t>
            </a:r>
            <a:r>
              <a:rPr lang="en-US" sz="2050" dirty="0" smtClean="0">
                <a:solidFill>
                  <a:srgbClr val="000000"/>
                </a:solidFill>
                <a:latin typeface="Calibri" charset="0"/>
                <a:ea typeface="Calibri" charset="0"/>
                <a:cs typeface="Calibri" charset="0"/>
              </a:rPr>
              <a:t>problems could be </a:t>
            </a:r>
            <a:r>
              <a:rPr lang="en-US" sz="2050" dirty="0">
                <a:solidFill>
                  <a:srgbClr val="000000"/>
                </a:solidFill>
                <a:latin typeface="Calibri" charset="0"/>
                <a:ea typeface="Calibri" charset="0"/>
                <a:cs typeface="Calibri" charset="0"/>
              </a:rPr>
              <a:t>detected and </a:t>
            </a:r>
            <a:r>
              <a:rPr lang="en-US" sz="2050" dirty="0" smtClean="0">
                <a:solidFill>
                  <a:srgbClr val="000000"/>
                </a:solidFill>
                <a:latin typeface="Calibri" charset="0"/>
                <a:ea typeface="Calibri" charset="0"/>
                <a:cs typeface="Calibri" charset="0"/>
              </a:rPr>
              <a:t>addressed</a:t>
            </a:r>
            <a:r>
              <a:rPr lang="en-US" sz="2050" dirty="0">
                <a:solidFill>
                  <a:srgbClr val="000000"/>
                </a:solidFill>
                <a:latin typeface="Calibri" charset="0"/>
                <a:ea typeface="Calibri" charset="0"/>
                <a:cs typeface="Calibri" charset="0"/>
              </a:rPr>
              <a:t>.</a:t>
            </a:r>
            <a:endParaRPr lang="en-US" sz="2050"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538409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346000" y="1152425"/>
            <a:ext cx="4660149" cy="3638130"/>
          </a:xfrm>
          <a:prstGeom prst="rect">
            <a:avLst/>
          </a:prstGeom>
          <a:noFill/>
          <a:ln>
            <a:noFill/>
          </a:ln>
        </p:spPr>
      </p:pic>
      <p:sp>
        <p:nvSpPr>
          <p:cNvPr id="151" name="Shape 151"/>
          <p:cNvSpPr txBox="1"/>
          <p:nvPr/>
        </p:nvSpPr>
        <p:spPr>
          <a:xfrm>
            <a:off x="5254550" y="2269800"/>
            <a:ext cx="2963400" cy="7743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Abstract common behaviors into abstract class.</a:t>
            </a:r>
          </a:p>
        </p:txBody>
      </p:sp>
      <p:cxnSp>
        <p:nvCxnSpPr>
          <p:cNvPr id="152" name="Shape 152"/>
          <p:cNvCxnSpPr/>
          <p:nvPr/>
        </p:nvCxnSpPr>
        <p:spPr>
          <a:xfrm flipH="1">
            <a:off x="4964950" y="3044100"/>
            <a:ext cx="1510800" cy="626700"/>
          </a:xfrm>
          <a:prstGeom prst="straightConnector1">
            <a:avLst/>
          </a:prstGeom>
          <a:noFill/>
          <a:ln w="9525" cap="flat" cmpd="sng">
            <a:solidFill>
              <a:srgbClr val="0000FF"/>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30</a:t>
            </a:fld>
            <a:endParaRPr lang="en" sz="1000" dirty="0"/>
          </a:p>
        </p:txBody>
      </p:sp>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Act-2: Abstract Common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949033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998379" y="1136145"/>
            <a:ext cx="7307200" cy="3853024"/>
          </a:xfrm>
          <a:prstGeom prst="rect">
            <a:avLst/>
          </a:prstGeom>
          <a:noFill/>
          <a:ln>
            <a:noFill/>
          </a:ln>
        </p:spPr>
      </p:pic>
      <p:sp>
        <p:nvSpPr>
          <p:cNvPr id="159" name="Shape 159"/>
          <p:cNvSpPr txBox="1"/>
          <p:nvPr/>
        </p:nvSpPr>
        <p:spPr>
          <a:xfrm>
            <a:off x="6528675" y="1862875"/>
            <a:ext cx="2519700" cy="7074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Compose behaviors of an interface.</a:t>
            </a:r>
          </a:p>
        </p:txBody>
      </p:sp>
      <p:cxnSp>
        <p:nvCxnSpPr>
          <p:cNvPr id="160" name="Shape 160"/>
          <p:cNvCxnSpPr>
            <a:stCxn id="159" idx="1"/>
          </p:cNvCxnSpPr>
          <p:nvPr/>
        </p:nvCxnSpPr>
        <p:spPr>
          <a:xfrm rot="10800000">
            <a:off x="4236975" y="1833175"/>
            <a:ext cx="2291700" cy="383400"/>
          </a:xfrm>
          <a:prstGeom prst="straightConnector1">
            <a:avLst/>
          </a:prstGeom>
          <a:noFill/>
          <a:ln w="9525" cap="flat" cmpd="sng">
            <a:solidFill>
              <a:srgbClr val="0000FF"/>
            </a:solidFill>
            <a:prstDash val="solid"/>
            <a:round/>
            <a:headEnd type="none" w="lg" len="lg"/>
            <a:tailEnd type="triangle" w="lg" len="lg"/>
          </a:ln>
        </p:spPr>
      </p:cxnSp>
      <p:sp>
        <p:nvSpPr>
          <p:cNvPr id="161" name="Shape 161"/>
          <p:cNvSpPr txBox="1"/>
          <p:nvPr/>
        </p:nvSpPr>
        <p:spPr>
          <a:xfrm>
            <a:off x="57075" y="3436975"/>
            <a:ext cx="1644300" cy="4146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 setter method.</a:t>
            </a:r>
          </a:p>
        </p:txBody>
      </p:sp>
      <p:cxnSp>
        <p:nvCxnSpPr>
          <p:cNvPr id="162" name="Shape 162"/>
          <p:cNvCxnSpPr>
            <a:stCxn id="161" idx="0"/>
          </p:cNvCxnSpPr>
          <p:nvPr/>
        </p:nvCxnSpPr>
        <p:spPr>
          <a:xfrm rot="10800000" flipH="1">
            <a:off x="879225" y="2276275"/>
            <a:ext cx="587400" cy="1160700"/>
          </a:xfrm>
          <a:prstGeom prst="straightConnector1">
            <a:avLst/>
          </a:prstGeom>
          <a:noFill/>
          <a:ln w="9525" cap="flat" cmpd="sng">
            <a:solidFill>
              <a:srgbClr val="0000FF"/>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31</a:t>
            </a:fld>
            <a:endParaRPr lang="en" sz="1000" dirty="0"/>
          </a:p>
        </p:txBody>
      </p:sp>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Act-3: Compose Abstract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4828248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356847" y="777909"/>
            <a:ext cx="8389960" cy="391989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32</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Refactored Design after Design Process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98924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2651215" y="105100"/>
            <a:ext cx="6534312" cy="46955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Class Diagram</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41132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18936"/>
          <a:stretch/>
        </p:blipFill>
        <p:spPr>
          <a:xfrm>
            <a:off x="198975" y="355987"/>
            <a:ext cx="8952599" cy="4431525"/>
          </a:xfrm>
          <a:prstGeom prst="rect">
            <a:avLst/>
          </a:prstGeom>
          <a:noFill/>
          <a:ln>
            <a:noFill/>
          </a:ln>
        </p:spPr>
      </p:pic>
      <p:sp>
        <p:nvSpPr>
          <p:cNvPr id="180" name="Shape 180"/>
          <p:cNvSpPr/>
          <p:nvPr/>
        </p:nvSpPr>
        <p:spPr>
          <a:xfrm>
            <a:off x="221238" y="2231460"/>
            <a:ext cx="2075100" cy="167400"/>
          </a:xfrm>
          <a:prstGeom prst="roundRect">
            <a:avLst>
              <a:gd name="adj" fmla="val 16667"/>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34</a:t>
            </a:fld>
            <a:endParaRPr lang="en" sz="1000" dirty="0"/>
          </a:p>
        </p:txBody>
      </p:sp>
    </p:spTree>
    <p:extLst>
      <p:ext uri="{BB962C8B-B14F-4D97-AF65-F5344CB8AC3E}">
        <p14:creationId xmlns:p14="http://schemas.microsoft.com/office/powerpoint/2010/main" val="15738921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152400" y="152400"/>
            <a:ext cx="8839200" cy="4657482"/>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35</a:t>
            </a:fld>
            <a:endParaRPr lang="en" sz="1000" dirty="0"/>
          </a:p>
        </p:txBody>
      </p:sp>
    </p:spTree>
    <p:extLst>
      <p:ext uri="{BB962C8B-B14F-4D97-AF65-F5344CB8AC3E}">
        <p14:creationId xmlns:p14="http://schemas.microsoft.com/office/powerpoint/2010/main" val="9662989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Conformity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36</a:t>
            </a:fld>
            <a:endParaRPr lang="en" sz="1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335" y="1765400"/>
            <a:ext cx="2021448" cy="2897816"/>
          </a:xfrm>
          <a:prstGeom prst="rect">
            <a:avLst/>
          </a:prstGeom>
        </p:spPr>
      </p:pic>
    </p:spTree>
    <p:extLst>
      <p:ext uri="{BB962C8B-B14F-4D97-AF65-F5344CB8AC3E}">
        <p14:creationId xmlns:p14="http://schemas.microsoft.com/office/powerpoint/2010/main" val="6487401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Outline</a:t>
            </a:r>
            <a:endParaRPr lang="en-US" sz="1800" baseline="-25000" dirty="0">
              <a:solidFill>
                <a:schemeClr val="bg2">
                  <a:lumMod val="50000"/>
                </a:schemeClr>
              </a:solidFill>
            </a:endParaRPr>
          </a:p>
        </p:txBody>
      </p:sp>
      <p:sp>
        <p:nvSpPr>
          <p:cNvPr id="7" name="Text Placeholder 2"/>
          <p:cNvSpPr txBox="1">
            <a:spLocks/>
          </p:cNvSpPr>
          <p:nvPr/>
        </p:nvSpPr>
        <p:spPr>
          <a:xfrm>
            <a:off x="311701" y="719787"/>
            <a:ext cx="6305000"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Introduction</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Requirements for Conformity Monkey</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Initial Design</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Refactored Design from Simian Army Developers</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Problems</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How to use custom rules in Conformity Monkey</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How to replace Auto Scaling Groups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35" y="1327425"/>
            <a:ext cx="2021448" cy="2897816"/>
          </a:xfrm>
          <a:prstGeom prst="rect">
            <a:avLst/>
          </a:prstGeom>
        </p:spPr>
      </p:pic>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37</a:t>
            </a:fld>
            <a:endParaRPr lang="en" sz="1000" dirty="0"/>
          </a:p>
        </p:txBody>
      </p:sp>
    </p:spTree>
    <p:extLst>
      <p:ext uri="{BB962C8B-B14F-4D97-AF65-F5344CB8AC3E}">
        <p14:creationId xmlns:p14="http://schemas.microsoft.com/office/powerpoint/2010/main" val="11753619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Introduction</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What is Conformity Monkey?</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A service </a:t>
            </a:r>
            <a:r>
              <a:rPr lang="en-US" sz="1600" dirty="0" smtClean="0">
                <a:solidFill>
                  <a:srgbClr val="000000"/>
                </a:solidFill>
                <a:latin typeface="Arial Hebrew Scholar" charset="-79"/>
                <a:ea typeface="Arial Hebrew Scholar" charset="-79"/>
                <a:cs typeface="Arial Hebrew Scholar" charset="-79"/>
              </a:rPr>
              <a:t>running </a:t>
            </a:r>
            <a:r>
              <a:rPr lang="en" sz="1600" dirty="0" smtClean="0">
                <a:solidFill>
                  <a:srgbClr val="000000"/>
                </a:solidFill>
                <a:latin typeface="Arial Hebrew Scholar" charset="-79"/>
                <a:ea typeface="Arial Hebrew Scholar" charset="-79"/>
                <a:cs typeface="Arial Hebrew Scholar" charset="-79"/>
              </a:rPr>
              <a:t>on </a:t>
            </a:r>
            <a:r>
              <a:rPr lang="en" sz="1600" dirty="0">
                <a:solidFill>
                  <a:srgbClr val="000000"/>
                </a:solidFill>
                <a:latin typeface="Arial Hebrew Scholar" charset="-79"/>
                <a:ea typeface="Arial Hebrew Scholar" charset="-79"/>
                <a:cs typeface="Arial Hebrew Scholar" charset="-79"/>
              </a:rPr>
              <a:t>AWS cloud.</a:t>
            </a:r>
          </a:p>
          <a:p>
            <a:pPr marL="914400" lvl="1" indent="-330200">
              <a:buSzPct val="100000"/>
              <a:buFont typeface="Arial" charset="0"/>
              <a:buChar char="•"/>
            </a:pPr>
            <a:r>
              <a:rPr lang="en" sz="1600" dirty="0" smtClean="0">
                <a:solidFill>
                  <a:srgbClr val="000000"/>
                </a:solidFill>
                <a:latin typeface="Arial Hebrew Scholar" charset="-79"/>
                <a:ea typeface="Arial Hebrew Scholar" charset="-79"/>
                <a:cs typeface="Arial Hebrew Scholar" charset="-79"/>
              </a:rPr>
              <a:t>Provide</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a conformity check.</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Why </a:t>
            </a:r>
            <a:r>
              <a:rPr lang="en-US" dirty="0" smtClean="0">
                <a:solidFill>
                  <a:srgbClr val="000000"/>
                </a:solidFill>
                <a:latin typeface="Arial Hebrew Scholar" charset="-79"/>
                <a:ea typeface="Arial Hebrew Scholar" charset="-79"/>
                <a:cs typeface="Arial Hebrew Scholar" charset="-79"/>
              </a:rPr>
              <a:t>is</a:t>
            </a:r>
            <a:r>
              <a:rPr lang="en" dirty="0" smtClean="0">
                <a:solidFill>
                  <a:srgbClr val="000000"/>
                </a:solidFill>
                <a:latin typeface="Arial Hebrew Scholar" charset="-79"/>
                <a:ea typeface="Arial Hebrew Scholar" charset="-79"/>
                <a:cs typeface="Arial Hebrew Scholar" charset="-79"/>
              </a:rPr>
              <a:t> </a:t>
            </a:r>
            <a:r>
              <a:rPr lang="en" dirty="0">
                <a:solidFill>
                  <a:srgbClr val="000000"/>
                </a:solidFill>
                <a:latin typeface="Arial Hebrew Scholar" charset="-79"/>
                <a:ea typeface="Arial Hebrew Scholar" charset="-79"/>
                <a:cs typeface="Arial Hebrew Scholar" charset="-79"/>
              </a:rPr>
              <a:t>Conformity </a:t>
            </a:r>
            <a:r>
              <a:rPr lang="en" dirty="0" smtClean="0">
                <a:solidFill>
                  <a:srgbClr val="000000"/>
                </a:solidFill>
                <a:latin typeface="Arial Hebrew Scholar" charset="-79"/>
                <a:ea typeface="Arial Hebrew Scholar" charset="-79"/>
                <a:cs typeface="Arial Hebrew Scholar" charset="-79"/>
              </a:rPr>
              <a:t>Monkey</a:t>
            </a:r>
            <a:r>
              <a:rPr lang="en-US" dirty="0" smtClean="0">
                <a:solidFill>
                  <a:srgbClr val="000000"/>
                </a:solidFill>
                <a:latin typeface="Arial Hebrew Scholar" charset="-79"/>
                <a:ea typeface="Arial Hebrew Scholar" charset="-79"/>
                <a:cs typeface="Arial Hebrew Scholar" charset="-79"/>
              </a:rPr>
              <a:t> required</a:t>
            </a:r>
            <a:r>
              <a:rPr lang="en" dirty="0" smtClean="0">
                <a:solidFill>
                  <a:srgbClr val="000000"/>
                </a:solidFill>
                <a:latin typeface="Arial Hebrew Scholar" charset="-79"/>
                <a:ea typeface="Arial Hebrew Scholar" charset="-79"/>
                <a:cs typeface="Arial Hebrew Scholar" charset="-79"/>
              </a:rPr>
              <a:t>?</a:t>
            </a:r>
            <a:endParaRPr lang="en" dirty="0">
              <a:solidFill>
                <a:srgbClr val="000000"/>
              </a:solidFill>
              <a:latin typeface="Arial Hebrew Scholar" charset="-79"/>
              <a:ea typeface="Arial Hebrew Scholar" charset="-79"/>
              <a:cs typeface="Arial Hebrew Scholar" charset="-79"/>
            </a:endParaRP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Check if the </a:t>
            </a:r>
            <a:r>
              <a:rPr lang="en" sz="1600" dirty="0" smtClean="0">
                <a:solidFill>
                  <a:srgbClr val="000000"/>
                </a:solidFill>
                <a:latin typeface="Arial Hebrew Scholar" charset="-79"/>
                <a:ea typeface="Arial Hebrew Scholar" charset="-79"/>
                <a:cs typeface="Arial Hebrew Scholar" charset="-79"/>
              </a:rPr>
              <a:t>application</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or instances are launched </a:t>
            </a:r>
            <a:r>
              <a:rPr lang="en-US" sz="1600" dirty="0" smtClean="0">
                <a:solidFill>
                  <a:srgbClr val="000000"/>
                </a:solidFill>
                <a:latin typeface="Arial Hebrew Scholar" charset="-79"/>
                <a:ea typeface="Arial Hebrew Scholar" charset="-79"/>
                <a:cs typeface="Arial Hebrew Scholar" charset="-79"/>
              </a:rPr>
              <a:t>according to </a:t>
            </a:r>
            <a:r>
              <a:rPr lang="en" sz="1600" dirty="0" smtClean="0">
                <a:solidFill>
                  <a:srgbClr val="000000"/>
                </a:solidFill>
                <a:latin typeface="Arial Hebrew Scholar" charset="-79"/>
                <a:ea typeface="Arial Hebrew Scholar" charset="-79"/>
                <a:cs typeface="Arial Hebrew Scholar" charset="-79"/>
              </a:rPr>
              <a:t>the </a:t>
            </a:r>
            <a:r>
              <a:rPr lang="en" sz="1600" dirty="0">
                <a:solidFill>
                  <a:srgbClr val="000000"/>
                </a:solidFill>
                <a:latin typeface="Arial Hebrew Scholar" charset="-79"/>
                <a:ea typeface="Arial Hebrew Scholar" charset="-79"/>
                <a:cs typeface="Arial Hebrew Scholar" charset="-79"/>
              </a:rPr>
              <a:t>conforming rules.</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How Conformity Monkey works?</a:t>
            </a:r>
          </a:p>
          <a:p>
            <a:pPr marL="914400" lvl="1" indent="-330200">
              <a:buSzPct val="100000"/>
              <a:buFont typeface="Arial" charset="0"/>
              <a:buChar char="•"/>
            </a:pPr>
            <a:r>
              <a:rPr lang="en" sz="1600" dirty="0" smtClean="0">
                <a:solidFill>
                  <a:srgbClr val="000000"/>
                </a:solidFill>
                <a:latin typeface="Arial Hebrew Scholar" charset="-79"/>
                <a:ea typeface="Arial Hebrew Scholar" charset="-79"/>
                <a:cs typeface="Arial Hebrew Scholar" charset="-79"/>
              </a:rPr>
              <a:t>Mark</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and </a:t>
            </a:r>
            <a:r>
              <a:rPr lang="en" sz="1600" dirty="0" smtClean="0">
                <a:solidFill>
                  <a:srgbClr val="000000"/>
                </a:solidFill>
                <a:latin typeface="Arial Hebrew Scholar" charset="-79"/>
                <a:ea typeface="Arial Hebrew Scholar" charset="-79"/>
                <a:cs typeface="Arial Hebrew Scholar" charset="-79"/>
              </a:rPr>
              <a:t>the</a:t>
            </a:r>
            <a:r>
              <a:rPr lang="en-US" sz="1600" dirty="0" smtClean="0">
                <a:solidFill>
                  <a:srgbClr val="000000"/>
                </a:solidFill>
                <a:latin typeface="Arial Hebrew Scholar" charset="-79"/>
                <a:ea typeface="Arial Hebrew Scholar" charset="-79"/>
                <a:cs typeface="Arial Hebrew Scholar" charset="-79"/>
              </a:rPr>
              <a:t>n Notifies.</a:t>
            </a:r>
            <a:endParaRPr lang="en" sz="1600" dirty="0">
              <a:solidFill>
                <a:srgbClr val="000000"/>
              </a:solidFill>
              <a:latin typeface="Arial Hebrew Scholar" charset="-79"/>
              <a:ea typeface="Arial Hebrew Scholar" charset="-79"/>
              <a:cs typeface="Arial Hebrew Scholar" charset="-79"/>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38</a:t>
            </a:fld>
            <a:endParaRPr lang="en" sz="1000" dirty="0"/>
          </a:p>
        </p:txBody>
      </p:sp>
    </p:spTree>
    <p:extLst>
      <p:ext uri="{BB962C8B-B14F-4D97-AF65-F5344CB8AC3E}">
        <p14:creationId xmlns:p14="http://schemas.microsoft.com/office/powerpoint/2010/main" val="14963449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87" name="Shape 87"/>
          <p:cNvGrpSpPr/>
          <p:nvPr/>
        </p:nvGrpSpPr>
        <p:grpSpPr>
          <a:xfrm>
            <a:off x="4104868" y="3225800"/>
            <a:ext cx="4407507" cy="1648325"/>
            <a:chOff x="4552025" y="3324925"/>
            <a:chExt cx="3938700" cy="1473000"/>
          </a:xfrm>
        </p:grpSpPr>
        <p:sp>
          <p:nvSpPr>
            <p:cNvPr id="88" name="Shape 88"/>
            <p:cNvSpPr/>
            <p:nvPr/>
          </p:nvSpPr>
          <p:spPr>
            <a:xfrm>
              <a:off x="4552025" y="3324925"/>
              <a:ext cx="3938700" cy="14730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txBox="1"/>
            <p:nvPr/>
          </p:nvSpPr>
          <p:spPr>
            <a:xfrm>
              <a:off x="4552025" y="3401125"/>
              <a:ext cx="748800" cy="356100"/>
            </a:xfrm>
            <a:prstGeom prst="rect">
              <a:avLst/>
            </a:prstGeom>
            <a:noFill/>
            <a:ln>
              <a:noFill/>
            </a:ln>
          </p:spPr>
          <p:txBody>
            <a:bodyPr lIns="91425" tIns="91425" rIns="91425" bIns="91425" anchor="t" anchorCtr="0">
              <a:noAutofit/>
            </a:bodyPr>
            <a:lstStyle/>
            <a:p>
              <a:pPr lvl="0">
                <a:spcBef>
                  <a:spcPts val="0"/>
                </a:spcBef>
                <a:buNone/>
              </a:pPr>
              <a:r>
                <a:rPr lang="en"/>
                <a:t>Cluster</a:t>
              </a:r>
            </a:p>
          </p:txBody>
        </p:sp>
        <p:sp>
          <p:nvSpPr>
            <p:cNvPr id="90" name="Shape 90"/>
            <p:cNvSpPr/>
            <p:nvPr/>
          </p:nvSpPr>
          <p:spPr>
            <a:xfrm>
              <a:off x="4672575" y="3779925"/>
              <a:ext cx="1843500" cy="834600"/>
            </a:xfrm>
            <a:prstGeom prst="roundRect">
              <a:avLst>
                <a:gd name="adj" fmla="val 16667"/>
              </a:avLst>
            </a:prstGeom>
            <a:solidFill>
              <a:srgbClr val="FFF2CC"/>
            </a:solidFill>
            <a:ln w="9525" cap="flat" cmpd="sng">
              <a:solidFill>
                <a:srgbClr val="FFF2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6563575" y="3779925"/>
              <a:ext cx="1843500" cy="834600"/>
            </a:xfrm>
            <a:prstGeom prst="roundRect">
              <a:avLst>
                <a:gd name="adj" fmla="val 16667"/>
              </a:avLst>
            </a:prstGeom>
            <a:solidFill>
              <a:srgbClr val="FFF2CC"/>
            </a:solidFill>
            <a:ln w="9525" cap="flat" cmpd="sng">
              <a:solidFill>
                <a:srgbClr val="FFF2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txBox="1"/>
            <p:nvPr/>
          </p:nvSpPr>
          <p:spPr>
            <a:xfrm>
              <a:off x="4740725" y="3779925"/>
              <a:ext cx="560100" cy="356100"/>
            </a:xfrm>
            <a:prstGeom prst="rect">
              <a:avLst/>
            </a:prstGeom>
            <a:noFill/>
            <a:ln>
              <a:noFill/>
            </a:ln>
          </p:spPr>
          <p:txBody>
            <a:bodyPr lIns="91425" tIns="91425" rIns="91425" bIns="91425" anchor="t" anchorCtr="0">
              <a:noAutofit/>
            </a:bodyPr>
            <a:lstStyle/>
            <a:p>
              <a:pPr lvl="0">
                <a:spcBef>
                  <a:spcPts val="0"/>
                </a:spcBef>
                <a:buNone/>
              </a:pPr>
              <a:r>
                <a:rPr lang="en"/>
                <a:t>ASG</a:t>
              </a:r>
            </a:p>
          </p:txBody>
        </p:sp>
        <p:sp>
          <p:nvSpPr>
            <p:cNvPr id="93" name="Shape 93"/>
            <p:cNvSpPr txBox="1"/>
            <p:nvPr/>
          </p:nvSpPr>
          <p:spPr>
            <a:xfrm>
              <a:off x="6563575" y="3779925"/>
              <a:ext cx="560100" cy="356100"/>
            </a:xfrm>
            <a:prstGeom prst="rect">
              <a:avLst/>
            </a:prstGeom>
            <a:noFill/>
            <a:ln>
              <a:noFill/>
            </a:ln>
          </p:spPr>
          <p:txBody>
            <a:bodyPr lIns="91425" tIns="91425" rIns="91425" bIns="91425" anchor="t" anchorCtr="0">
              <a:noAutofit/>
            </a:bodyPr>
            <a:lstStyle/>
            <a:p>
              <a:pPr lvl="0" rtl="0">
                <a:spcBef>
                  <a:spcPts val="0"/>
                </a:spcBef>
                <a:buNone/>
              </a:pPr>
              <a:r>
                <a:rPr lang="en"/>
                <a:t>ASG</a:t>
              </a:r>
            </a:p>
          </p:txBody>
        </p:sp>
        <p:sp>
          <p:nvSpPr>
            <p:cNvPr id="94" name="Shape 94"/>
            <p:cNvSpPr txBox="1"/>
            <p:nvPr/>
          </p:nvSpPr>
          <p:spPr>
            <a:xfrm>
              <a:off x="4740725" y="4136025"/>
              <a:ext cx="846900" cy="356100"/>
            </a:xfrm>
            <a:prstGeom prst="rect">
              <a:avLst/>
            </a:prstGeom>
            <a:solidFill>
              <a:srgbClr val="C9DAF8"/>
            </a:solidFill>
            <a:ln>
              <a:noFill/>
            </a:ln>
          </p:spPr>
          <p:txBody>
            <a:bodyPr lIns="91425" tIns="91425" rIns="91425" bIns="91425" anchor="t" anchorCtr="0">
              <a:noAutofit/>
            </a:bodyPr>
            <a:lstStyle/>
            <a:p>
              <a:pPr lvl="0">
                <a:spcBef>
                  <a:spcPts val="0"/>
                </a:spcBef>
                <a:buNone/>
              </a:pPr>
              <a:r>
                <a:rPr lang="en"/>
                <a:t>instance</a:t>
              </a:r>
            </a:p>
          </p:txBody>
        </p:sp>
        <p:sp>
          <p:nvSpPr>
            <p:cNvPr id="95" name="Shape 95"/>
            <p:cNvSpPr txBox="1"/>
            <p:nvPr/>
          </p:nvSpPr>
          <p:spPr>
            <a:xfrm>
              <a:off x="6614675"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a:t>instance</a:t>
              </a:r>
            </a:p>
          </p:txBody>
        </p:sp>
        <p:sp>
          <p:nvSpPr>
            <p:cNvPr id="96" name="Shape 96"/>
            <p:cNvSpPr txBox="1"/>
            <p:nvPr/>
          </p:nvSpPr>
          <p:spPr>
            <a:xfrm>
              <a:off x="5652150"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dirty="0"/>
                <a:t>instance</a:t>
              </a:r>
            </a:p>
          </p:txBody>
        </p:sp>
        <p:sp>
          <p:nvSpPr>
            <p:cNvPr id="97" name="Shape 97"/>
            <p:cNvSpPr txBox="1"/>
            <p:nvPr/>
          </p:nvSpPr>
          <p:spPr>
            <a:xfrm>
              <a:off x="7537775"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a:t>instance</a:t>
              </a:r>
            </a:p>
          </p:txBody>
        </p:sp>
      </p:grpSp>
      <p:sp>
        <p:nvSpPr>
          <p:cNvPr id="1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 </a:t>
            </a:r>
            <a:r>
              <a:rPr lang="en" dirty="0"/>
              <a:t>for Conformity </a:t>
            </a:r>
            <a:r>
              <a:rPr lang="en" dirty="0" smtClean="0"/>
              <a:t>Monkey</a:t>
            </a:r>
            <a:r>
              <a:rPr lang="en-US" baseline="-25000" dirty="0" smtClean="0"/>
              <a:t>1</a:t>
            </a:r>
            <a:endParaRPr lang="en-US" sz="1800" baseline="-25000" dirty="0">
              <a:solidFill>
                <a:schemeClr val="bg2">
                  <a:lumMod val="50000"/>
                </a:schemeClr>
              </a:solidFill>
            </a:endParaRPr>
          </a:p>
        </p:txBody>
      </p:sp>
      <p:sp>
        <p:nvSpPr>
          <p:cNvPr id="17" name="Text Placeholder 2"/>
          <p:cNvSpPr txBox="1">
            <a:spLocks/>
          </p:cNvSpPr>
          <p:nvPr/>
        </p:nvSpPr>
        <p:spPr>
          <a:xfrm>
            <a:off x="311700" y="719788"/>
            <a:ext cx="8629099" cy="27575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Clr>
                <a:srgbClr val="2A2E33"/>
              </a:buClr>
              <a:buFont typeface="Arial" charset="0"/>
              <a:buChar char="•"/>
            </a:pPr>
            <a:r>
              <a:rPr lang="en" dirty="0">
                <a:solidFill>
                  <a:srgbClr val="000000"/>
                </a:solidFill>
                <a:highlight>
                  <a:srgbClr val="FFFFFF"/>
                </a:highlight>
                <a:latin typeface="Arial Hebrew Scholar" charset="-79"/>
                <a:ea typeface="Arial Hebrew Scholar" charset="-79"/>
                <a:cs typeface="Arial Hebrew Scholar" charset="-79"/>
              </a:rPr>
              <a:t>Conformity Monkey determines whether an instance in </a:t>
            </a:r>
            <a:r>
              <a:rPr lang="en" dirty="0" smtClean="0">
                <a:solidFill>
                  <a:srgbClr val="000000"/>
                </a:solidFill>
                <a:highlight>
                  <a:srgbClr val="FFFFFF"/>
                </a:highlight>
                <a:latin typeface="Arial Hebrew Scholar" charset="-79"/>
                <a:ea typeface="Arial Hebrew Scholar" charset="-79"/>
                <a:cs typeface="Arial Hebrew Scholar" charset="-79"/>
              </a:rPr>
              <a:t>clusters</a:t>
            </a:r>
            <a:r>
              <a:rPr lang="en-US" dirty="0" smtClean="0">
                <a:solidFill>
                  <a:srgbClr val="000000"/>
                </a:solidFill>
                <a:highlight>
                  <a:srgbClr val="FFFFFF"/>
                </a:highlight>
                <a:latin typeface="Arial Hebrew Scholar" charset="-79"/>
                <a:ea typeface="Arial Hebrew Scholar" charset="-79"/>
                <a:cs typeface="Arial Hebrew Scholar" charset="-79"/>
              </a:rPr>
              <a:t> </a:t>
            </a:r>
            <a:r>
              <a:rPr lang="en" dirty="0" smtClean="0">
                <a:solidFill>
                  <a:srgbClr val="000000"/>
                </a:solidFill>
                <a:highlight>
                  <a:srgbClr val="FFFFFF"/>
                </a:highlight>
                <a:latin typeface="Arial Hebrew Scholar" charset="-79"/>
                <a:ea typeface="Arial Hebrew Scholar" charset="-79"/>
                <a:cs typeface="Arial Hebrew Scholar" charset="-79"/>
              </a:rPr>
              <a:t>is </a:t>
            </a:r>
            <a:r>
              <a:rPr lang="en" dirty="0">
                <a:solidFill>
                  <a:srgbClr val="000000"/>
                </a:solidFill>
                <a:highlight>
                  <a:srgbClr val="FFFFFF"/>
                </a:highlight>
                <a:latin typeface="Arial Hebrew Scholar" charset="-79"/>
                <a:ea typeface="Arial Hebrew Scholar" charset="-79"/>
                <a:cs typeface="Arial Hebrew Scholar" charset="-79"/>
              </a:rPr>
              <a:t>nonconforming by applying a set of rules on it. </a:t>
            </a:r>
            <a:r>
              <a:rPr lang="en" dirty="0">
                <a:solidFill>
                  <a:srgbClr val="000000"/>
                </a:solidFill>
                <a:latin typeface="Arial Hebrew Scholar" charset="-79"/>
                <a:ea typeface="Arial Hebrew Scholar" charset="-79"/>
                <a:cs typeface="Arial Hebrew Scholar" charset="-79"/>
              </a:rPr>
              <a:t>If any of the rules determines that the instance is not conforming, the monkey marks the instance and sends an email notification to the owner of the cluster. </a:t>
            </a:r>
          </a:p>
          <a:p>
            <a:pPr marL="514350" lvl="0" indent="-285750">
              <a:buClr>
                <a:srgbClr val="2A2E33"/>
              </a:buClr>
              <a:buFont typeface="Arial" charset="0"/>
              <a:buChar char="•"/>
            </a:pPr>
            <a:r>
              <a:rPr lang="en" dirty="0">
                <a:solidFill>
                  <a:srgbClr val="000000"/>
                </a:solidFill>
                <a:highlight>
                  <a:srgbClr val="FFFFFF"/>
                </a:highlight>
                <a:latin typeface="Arial Hebrew Scholar" charset="-79"/>
                <a:ea typeface="Arial Hebrew Scholar" charset="-79"/>
                <a:cs typeface="Arial Hebrew Scholar" charset="-79"/>
              </a:rPr>
              <a:t>Cluster is the basic unit of conformity check. It includes a single ASG or a group of ASGs and an ASG includes one or many instances. Each cluster has an owner.</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39</a:t>
            </a:fld>
            <a:endParaRPr lang="en" sz="1000" dirty="0"/>
          </a:p>
        </p:txBody>
      </p:sp>
    </p:spTree>
    <p:extLst>
      <p:ext uri="{BB962C8B-B14F-4D97-AF65-F5344CB8AC3E}">
        <p14:creationId xmlns:p14="http://schemas.microsoft.com/office/powerpoint/2010/main" val="558137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a:t>
            </a:fld>
            <a:endParaRPr lang="en" sz="1000" dirty="0"/>
          </a:p>
        </p:txBody>
      </p:sp>
      <p:sp>
        <p:nvSpPr>
          <p:cNvPr id="5" name="Text Placeholder 2"/>
          <p:cNvSpPr txBox="1">
            <a:spLocks/>
          </p:cNvSpPr>
          <p:nvPr/>
        </p:nvSpPr>
        <p:spPr>
          <a:xfrm>
            <a:off x="311700" y="4643144"/>
            <a:ext cx="4459997" cy="351690"/>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a:lnSpc>
                <a:spcPct val="100000"/>
              </a:lnSpc>
            </a:pPr>
            <a:r>
              <a:rPr lang="en-US" sz="1000" dirty="0">
                <a:latin typeface="Calibri" charset="0"/>
                <a:ea typeface="Calibri" charset="0"/>
                <a:cs typeface="Calibri" charset="0"/>
              </a:rPr>
              <a:t>*Source: &lt; </a:t>
            </a:r>
            <a:r>
              <a:rPr lang="en-US" sz="1000" dirty="0" smtClean="0">
                <a:latin typeface="Calibri" charset="0"/>
                <a:ea typeface="Calibri" charset="0"/>
                <a:cs typeface="Calibri" charset="0"/>
                <a:hlinkClick r:id="rId2"/>
              </a:rPr>
              <a:t>http://techblog.netflix.com/2011/07/netflix-simian-army.html </a:t>
            </a:r>
            <a:r>
              <a:rPr lang="en-US" sz="1000" dirty="0" smtClean="0">
                <a:latin typeface="Calibri" charset="0"/>
                <a:ea typeface="Calibri" charset="0"/>
                <a:cs typeface="Calibri" charset="0"/>
              </a:rPr>
              <a:t>&gt;</a:t>
            </a:r>
            <a:endParaRPr lang="en-US" sz="1000" dirty="0">
              <a:latin typeface="Calibri" charset="0"/>
              <a:ea typeface="Calibri" charset="0"/>
              <a:cs typeface="Calibri" charset="0"/>
            </a:endParaRPr>
          </a:p>
        </p:txBody>
      </p:sp>
      <p:sp>
        <p:nvSpPr>
          <p:cNvPr id="7"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Is your spare tire properly inflated when necessary?</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How do you know? Do you have the tools to change it? Can you? </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One way to guarantee the above questions is to poke a hole in your tire once a week and go through the drill of replacing it.</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Expensive and time-consuming in the real world.</a:t>
            </a:r>
          </a:p>
          <a:p>
            <a:pPr marL="285750" indent="-285750">
              <a:lnSpc>
                <a:spcPct val="100000"/>
              </a:lnSpc>
              <a:buFont typeface="Arial" charset="0"/>
              <a:buChar char="•"/>
            </a:pPr>
            <a:r>
              <a:rPr lang="en-US" sz="2000" dirty="0" smtClean="0">
                <a:solidFill>
                  <a:srgbClr val="000000"/>
                </a:solidFill>
                <a:latin typeface="Calibri" charset="0"/>
                <a:ea typeface="Calibri" charset="0"/>
                <a:cs typeface="Calibri" charset="0"/>
              </a:rPr>
              <a:t>Almost </a:t>
            </a:r>
            <a:r>
              <a:rPr lang="en-US" sz="2000" b="1" dirty="0">
                <a:solidFill>
                  <a:srgbClr val="000000"/>
                </a:solidFill>
                <a:latin typeface="Calibri" charset="0"/>
                <a:ea typeface="Calibri" charset="0"/>
                <a:cs typeface="Calibri" charset="0"/>
              </a:rPr>
              <a:t>free and automated in the cloud.</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This philosophy led </a:t>
            </a:r>
            <a:r>
              <a:rPr lang="en-US" sz="2000" dirty="0" smtClean="0">
                <a:solidFill>
                  <a:srgbClr val="000000"/>
                </a:solidFill>
                <a:latin typeface="Calibri" charset="0"/>
                <a:ea typeface="Calibri" charset="0"/>
                <a:cs typeface="Calibri" charset="0"/>
              </a:rPr>
              <a:t>to development of SimianArmy.</a:t>
            </a:r>
            <a:endParaRPr lang="en-US" sz="2000" dirty="0">
              <a:solidFill>
                <a:srgbClr val="000000"/>
              </a:solidFill>
              <a:latin typeface="Calibri" charset="0"/>
              <a:ea typeface="Calibri" charset="0"/>
              <a:cs typeface="Calibri" charset="0"/>
            </a:endParaRPr>
          </a:p>
        </p:txBody>
      </p:sp>
      <p:sp>
        <p:nvSpPr>
          <p:cNvPr id="8" name="Title 1"/>
          <p:cNvSpPr txBox="1">
            <a:spLocks/>
          </p:cNvSpPr>
          <p:nvPr/>
        </p:nvSpPr>
        <p:spPr>
          <a:xfrm>
            <a:off x="311699" y="105100"/>
            <a:ext cx="8443418"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Analogy by Netflix</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75572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 </a:t>
            </a:r>
            <a:r>
              <a:rPr lang="en" dirty="0"/>
              <a:t>for Conformity </a:t>
            </a:r>
            <a:r>
              <a:rPr lang="en" dirty="0" smtClean="0"/>
              <a:t>Monkey</a:t>
            </a:r>
            <a:r>
              <a:rPr lang="en-US" baseline="-25000" dirty="0" smtClean="0"/>
              <a:t>2</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InstanceIsHealthyInEureka</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the cluster are healthy in Discovery.</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InstanceHasHealthCheckUrl</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a cluster has health check </a:t>
            </a:r>
            <a:r>
              <a:rPr lang="en" sz="1400" dirty="0" err="1">
                <a:solidFill>
                  <a:srgbClr val="000000"/>
                </a:solidFill>
                <a:latin typeface="Arial Hebrew Scholar" charset="-79"/>
                <a:ea typeface="Arial Hebrew Scholar" charset="-79"/>
                <a:cs typeface="Arial Hebrew Scholar" charset="-79"/>
              </a:rPr>
              <a:t>url</a:t>
            </a:r>
            <a:r>
              <a:rPr lang="en" sz="1400" dirty="0">
                <a:solidFill>
                  <a:srgbClr val="000000"/>
                </a:solidFill>
                <a:latin typeface="Arial Hebrew Scholar" charset="-79"/>
                <a:ea typeface="Arial Hebrew Scholar" charset="-79"/>
                <a:cs typeface="Arial Hebrew Scholar" charset="-79"/>
              </a:rPr>
              <a:t> in Discovery/Eureka.</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InstanceHasStatusUrl</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a cluster has status </a:t>
            </a:r>
            <a:r>
              <a:rPr lang="en" sz="1400" dirty="0" err="1">
                <a:solidFill>
                  <a:srgbClr val="000000"/>
                </a:solidFill>
                <a:latin typeface="Arial Hebrew Scholar" charset="-79"/>
                <a:ea typeface="Arial Hebrew Scholar" charset="-79"/>
                <a:cs typeface="Arial Hebrew Scholar" charset="-79"/>
              </a:rPr>
              <a:t>url</a:t>
            </a:r>
            <a:r>
              <a:rPr lang="en" sz="1400" dirty="0">
                <a:solidFill>
                  <a:srgbClr val="000000"/>
                </a:solidFill>
                <a:latin typeface="Arial Hebrew Scholar" charset="-79"/>
                <a:ea typeface="Arial Hebrew Scholar" charset="-79"/>
                <a:cs typeface="Arial Hebrew Scholar" charset="-79"/>
              </a:rPr>
              <a:t>.</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InstanceInSecurityGroup</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whether or not all instances in a cluster are in specific security groups.</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InstanceTooOld</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there are instances that are older than certain days. Instances are not considered to be permanent in the cloud, so sometimes having too old instances could indicate potential issues.</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SameZonesInElbAndAsg</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 zones in ELB and ASG are the same.</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InstanceInVPC</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an instance (a </a:t>
            </a:r>
            <a:r>
              <a:rPr lang="en" sz="1400" dirty="0" err="1">
                <a:solidFill>
                  <a:srgbClr val="000000"/>
                </a:solidFill>
                <a:latin typeface="Arial Hebrew Scholar" charset="-79"/>
                <a:ea typeface="Arial Hebrew Scholar" charset="-79"/>
                <a:cs typeface="Arial Hebrew Scholar" charset="-79"/>
              </a:rPr>
              <a:t>SoloInstance</a:t>
            </a:r>
            <a:r>
              <a:rPr lang="en" sz="1400" dirty="0">
                <a:solidFill>
                  <a:srgbClr val="000000"/>
                </a:solidFill>
                <a:latin typeface="Arial Hebrew Scholar" charset="-79"/>
                <a:ea typeface="Arial Hebrew Scholar" charset="-79"/>
                <a:cs typeface="Arial Hebrew Scholar" charset="-79"/>
              </a:rPr>
              <a:t> or an instance in ASG) is in a virtual private cloud.</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CrossZoneLoadBalancing</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 cross-zone load balancing is enabled for all cluster ELBs (Elastic Load Balancer).</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40</a:t>
            </a:fld>
            <a:endParaRPr lang="en" sz="1000" dirty="0"/>
          </a:p>
        </p:txBody>
      </p:sp>
    </p:spTree>
    <p:extLst>
      <p:ext uri="{BB962C8B-B14F-4D97-AF65-F5344CB8AC3E}">
        <p14:creationId xmlns:p14="http://schemas.microsoft.com/office/powerpoint/2010/main" val="1907703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2095551" y="1801094"/>
            <a:ext cx="5093174" cy="3088545"/>
          </a:xfrm>
          <a:prstGeom prst="rect">
            <a:avLst/>
          </a:prstGeom>
          <a:noFill/>
          <a:ln>
            <a:noFill/>
          </a:ln>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smtClean="0"/>
              <a:t>1</a:t>
            </a:r>
            <a:endParaRPr lang="en-US" sz="1800" baseline="-25000" dirty="0">
              <a:solidFill>
                <a:schemeClr val="bg2">
                  <a:lumMod val="50000"/>
                </a:schemeClr>
              </a:solidFill>
            </a:endParaRPr>
          </a:p>
        </p:txBody>
      </p:sp>
      <p:sp>
        <p:nvSpPr>
          <p:cNvPr id="9" name="Text Placeholder 2"/>
          <p:cNvSpPr txBox="1">
            <a:spLocks/>
          </p:cNvSpPr>
          <p:nvPr/>
        </p:nvSpPr>
        <p:spPr>
          <a:xfrm>
            <a:off x="311700" y="719787"/>
            <a:ext cx="8629099" cy="11598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buClr>
                <a:srgbClr val="2A2E33"/>
              </a:buClr>
            </a:pPr>
            <a:r>
              <a:rPr lang="en" dirty="0">
                <a:solidFill>
                  <a:srgbClr val="0000FF"/>
                </a:solidFill>
                <a:latin typeface="Arial Hebrew Scholar" charset="-79"/>
                <a:ea typeface="Arial Hebrew Scholar" charset="-79"/>
                <a:cs typeface="Arial Hebrew Scholar" charset="-79"/>
              </a:rPr>
              <a:t>Conformity Monkey</a:t>
            </a:r>
            <a:r>
              <a:rPr lang="en" dirty="0">
                <a:solidFill>
                  <a:srgbClr val="2A2E33"/>
                </a:solidFill>
                <a:latin typeface="Arial Hebrew Scholar" charset="-79"/>
                <a:ea typeface="Arial Hebrew Scholar" charset="-79"/>
                <a:cs typeface="Arial Hebrew Scholar" charset="-79"/>
              </a:rPr>
              <a:t> determines whether </a:t>
            </a:r>
            <a:r>
              <a:rPr lang="en" dirty="0">
                <a:solidFill>
                  <a:srgbClr val="0000FF"/>
                </a:solidFill>
                <a:latin typeface="Arial Hebrew Scholar" charset="-79"/>
                <a:ea typeface="Arial Hebrew Scholar" charset="-79"/>
                <a:cs typeface="Arial Hebrew Scholar" charset="-79"/>
              </a:rPr>
              <a:t>an instance in clusters</a:t>
            </a:r>
            <a:r>
              <a:rPr lang="en" dirty="0">
                <a:solidFill>
                  <a:srgbClr val="2A2E33"/>
                </a:solidFill>
                <a:latin typeface="Arial Hebrew Scholar" charset="-79"/>
                <a:ea typeface="Arial Hebrew Scholar" charset="-79"/>
                <a:cs typeface="Arial Hebrew Scholar" charset="-79"/>
              </a:rPr>
              <a:t> </a:t>
            </a:r>
            <a:r>
              <a:rPr lang="en" dirty="0" smtClean="0">
                <a:solidFill>
                  <a:srgbClr val="2A2E33"/>
                </a:solidFill>
                <a:latin typeface="Arial Hebrew Scholar" charset="-79"/>
                <a:ea typeface="Arial Hebrew Scholar" charset="-79"/>
                <a:cs typeface="Arial Hebrew Scholar" charset="-79"/>
              </a:rPr>
              <a:t>is </a:t>
            </a:r>
            <a:r>
              <a:rPr lang="en" dirty="0">
                <a:solidFill>
                  <a:srgbClr val="FF9900"/>
                </a:solidFill>
                <a:latin typeface="Arial Hebrew Scholar" charset="-79"/>
                <a:ea typeface="Arial Hebrew Scholar" charset="-79"/>
                <a:cs typeface="Arial Hebrew Scholar" charset="-79"/>
              </a:rPr>
              <a:t>nonconforming</a:t>
            </a:r>
            <a:r>
              <a:rPr lang="en" dirty="0">
                <a:solidFill>
                  <a:srgbClr val="2A2E33"/>
                </a:solidFill>
                <a:latin typeface="Arial Hebrew Scholar" charset="-79"/>
                <a:ea typeface="Arial Hebrew Scholar" charset="-79"/>
                <a:cs typeface="Arial Hebrew Scholar" charset="-79"/>
              </a:rPr>
              <a:t> by applying </a:t>
            </a:r>
            <a:r>
              <a:rPr lang="en" dirty="0">
                <a:solidFill>
                  <a:srgbClr val="0000FF"/>
                </a:solidFill>
                <a:latin typeface="Arial Hebrew Scholar" charset="-79"/>
                <a:ea typeface="Arial Hebrew Scholar" charset="-79"/>
                <a:cs typeface="Arial Hebrew Scholar" charset="-79"/>
              </a:rPr>
              <a:t>a set of</a:t>
            </a:r>
            <a:r>
              <a:rPr lang="en" dirty="0">
                <a:solidFill>
                  <a:srgbClr val="2A2E33"/>
                </a:solidFill>
                <a:latin typeface="Arial Hebrew Scholar" charset="-79"/>
                <a:ea typeface="Arial Hebrew Scholar" charset="-79"/>
                <a:cs typeface="Arial Hebrew Scholar" charset="-79"/>
              </a:rPr>
              <a:t> </a:t>
            </a:r>
            <a:r>
              <a:rPr lang="en" dirty="0">
                <a:solidFill>
                  <a:srgbClr val="0000FF"/>
                </a:solidFill>
                <a:latin typeface="Arial Hebrew Scholar" charset="-79"/>
                <a:ea typeface="Arial Hebrew Scholar" charset="-79"/>
                <a:cs typeface="Arial Hebrew Scholar" charset="-79"/>
              </a:rPr>
              <a:t>rules </a:t>
            </a:r>
            <a:r>
              <a:rPr lang="en" dirty="0">
                <a:solidFill>
                  <a:srgbClr val="2A2E33"/>
                </a:solidFill>
                <a:latin typeface="Arial Hebrew Scholar" charset="-79"/>
                <a:ea typeface="Arial Hebrew Scholar" charset="-79"/>
                <a:cs typeface="Arial Hebrew Scholar" charset="-79"/>
              </a:rPr>
              <a:t>on it. If any of the rules determines that the instance is not conforming, the monkey </a:t>
            </a:r>
            <a:r>
              <a:rPr lang="en" dirty="0">
                <a:solidFill>
                  <a:srgbClr val="FF9900"/>
                </a:solidFill>
                <a:latin typeface="Arial Hebrew Scholar" charset="-79"/>
                <a:ea typeface="Arial Hebrew Scholar" charset="-79"/>
                <a:cs typeface="Arial Hebrew Scholar" charset="-79"/>
              </a:rPr>
              <a:t>marks the instance</a:t>
            </a:r>
            <a:r>
              <a:rPr lang="en" dirty="0">
                <a:solidFill>
                  <a:srgbClr val="2A2E33"/>
                </a:solidFill>
                <a:latin typeface="Arial Hebrew Scholar" charset="-79"/>
                <a:ea typeface="Arial Hebrew Scholar" charset="-79"/>
                <a:cs typeface="Arial Hebrew Scholar" charset="-79"/>
              </a:rPr>
              <a:t> and </a:t>
            </a:r>
            <a:r>
              <a:rPr lang="en" dirty="0">
                <a:solidFill>
                  <a:srgbClr val="FF9900"/>
                </a:solidFill>
                <a:latin typeface="Arial Hebrew Scholar" charset="-79"/>
                <a:ea typeface="Arial Hebrew Scholar" charset="-79"/>
                <a:cs typeface="Arial Hebrew Scholar" charset="-79"/>
              </a:rPr>
              <a:t>sends an email notification</a:t>
            </a:r>
            <a:r>
              <a:rPr lang="en" dirty="0">
                <a:solidFill>
                  <a:srgbClr val="2A2E33"/>
                </a:solidFill>
                <a:latin typeface="Arial Hebrew Scholar" charset="-79"/>
                <a:ea typeface="Arial Hebrew Scholar" charset="-79"/>
                <a:cs typeface="Arial Hebrew Scholar" charset="-79"/>
              </a:rPr>
              <a:t> to the owner of the cluster. </a:t>
            </a:r>
          </a:p>
        </p:txBody>
      </p:sp>
      <p:sp>
        <p:nvSpPr>
          <p:cNvPr id="5" name="Rectangle 4"/>
          <p:cNvSpPr/>
          <p:nvPr/>
        </p:nvSpPr>
        <p:spPr>
          <a:xfrm>
            <a:off x="5767752" y="2066996"/>
            <a:ext cx="779585" cy="123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7751" y="2339104"/>
            <a:ext cx="1166449" cy="120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z="1000" smtClean="0"/>
              <a:t>41</a:t>
            </a:fld>
            <a:endParaRPr lang="en" sz="1000" dirty="0"/>
          </a:p>
        </p:txBody>
      </p:sp>
    </p:spTree>
    <p:extLst>
      <p:ext uri="{BB962C8B-B14F-4D97-AF65-F5344CB8AC3E}">
        <p14:creationId xmlns:p14="http://schemas.microsoft.com/office/powerpoint/2010/main" val="257706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834474" y="1427187"/>
            <a:ext cx="7017061" cy="3233713"/>
          </a:xfrm>
          <a:prstGeom prst="rect">
            <a:avLst/>
          </a:prstGeom>
          <a:noFill/>
          <a:ln>
            <a:noFill/>
          </a:ln>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a:t>2</a:t>
            </a:r>
            <a:endParaRPr lang="en-US" sz="1800" baseline="-25000" dirty="0">
              <a:solidFill>
                <a:schemeClr val="bg2">
                  <a:lumMod val="50000"/>
                </a:schemeClr>
              </a:solidFill>
            </a:endParaRPr>
          </a:p>
        </p:txBody>
      </p:sp>
      <p:sp>
        <p:nvSpPr>
          <p:cNvPr id="9" name="Text Placeholder 2"/>
          <p:cNvSpPr txBox="1">
            <a:spLocks/>
          </p:cNvSpPr>
          <p:nvPr/>
        </p:nvSpPr>
        <p:spPr>
          <a:xfrm>
            <a:off x="311700" y="719787"/>
            <a:ext cx="8629099" cy="11598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buClr>
                <a:srgbClr val="2A2E33"/>
              </a:buClr>
            </a:pPr>
            <a:r>
              <a:rPr lang="en" dirty="0">
                <a:solidFill>
                  <a:srgbClr val="0000FF"/>
                </a:solidFill>
                <a:latin typeface="Arial Hebrew Scholar" charset="-79"/>
                <a:ea typeface="Arial Hebrew Scholar" charset="-79"/>
                <a:cs typeface="Arial Hebrew Scholar" charset="-79"/>
              </a:rPr>
              <a:t>Cluster </a:t>
            </a:r>
            <a:r>
              <a:rPr lang="en" dirty="0">
                <a:solidFill>
                  <a:srgbClr val="2A2E33"/>
                </a:solidFill>
                <a:latin typeface="Arial Hebrew Scholar" charset="-79"/>
                <a:ea typeface="Arial Hebrew Scholar" charset="-79"/>
                <a:cs typeface="Arial Hebrew Scholar" charset="-79"/>
              </a:rPr>
              <a:t>is the basic unit of conformity check. It includes a single </a:t>
            </a:r>
            <a:r>
              <a:rPr lang="en" dirty="0">
                <a:solidFill>
                  <a:srgbClr val="0000FF"/>
                </a:solidFill>
                <a:latin typeface="Arial Hebrew Scholar" charset="-79"/>
                <a:ea typeface="Arial Hebrew Scholar" charset="-79"/>
                <a:cs typeface="Arial Hebrew Scholar" charset="-79"/>
              </a:rPr>
              <a:t>ASG </a:t>
            </a:r>
            <a:r>
              <a:rPr lang="en" dirty="0">
                <a:solidFill>
                  <a:srgbClr val="2A2E33"/>
                </a:solidFill>
                <a:latin typeface="Arial Hebrew Scholar" charset="-79"/>
                <a:ea typeface="Arial Hebrew Scholar" charset="-79"/>
                <a:cs typeface="Arial Hebrew Scholar" charset="-79"/>
              </a:rPr>
              <a:t>or a group of ASGs and an ASG includes one or many instances. Each cluster has an owner.</a:t>
            </a:r>
          </a:p>
        </p:txBody>
      </p:sp>
      <p:sp>
        <p:nvSpPr>
          <p:cNvPr id="10" name="Rectangle 9"/>
          <p:cNvSpPr/>
          <p:nvPr/>
        </p:nvSpPr>
        <p:spPr>
          <a:xfrm>
            <a:off x="4495798" y="1756508"/>
            <a:ext cx="779585" cy="123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5797" y="2018511"/>
            <a:ext cx="1160588" cy="1326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z="1000" smtClean="0"/>
              <a:t>42</a:t>
            </a:fld>
            <a:endParaRPr lang="en" sz="1000" dirty="0"/>
          </a:p>
        </p:txBody>
      </p:sp>
    </p:spTree>
    <p:extLst>
      <p:ext uri="{BB962C8B-B14F-4D97-AF65-F5344CB8AC3E}">
        <p14:creationId xmlns:p14="http://schemas.microsoft.com/office/powerpoint/2010/main" val="1208882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997030" y="1308099"/>
            <a:ext cx="7053067" cy="3545699"/>
          </a:xfrm>
          <a:prstGeom prst="rect">
            <a:avLst/>
          </a:prstGeom>
          <a:noFill/>
          <a:ln>
            <a:noFill/>
          </a:ln>
        </p:spPr>
      </p:pic>
      <p:sp>
        <p:nvSpPr>
          <p:cNvPr id="6" name="Title 1"/>
          <p:cNvSpPr txBox="1">
            <a:spLocks/>
          </p:cNvSpPr>
          <p:nvPr/>
        </p:nvSpPr>
        <p:spPr>
          <a:xfrm>
            <a:off x="311699" y="105099"/>
            <a:ext cx="8520600" cy="84740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smtClean="0"/>
              <a:t>3</a:t>
            </a:r>
          </a:p>
        </p:txBody>
      </p:sp>
      <p:sp>
        <p:nvSpPr>
          <p:cNvPr id="4" name="Rectangle 3"/>
          <p:cNvSpPr/>
          <p:nvPr/>
        </p:nvSpPr>
        <p:spPr>
          <a:xfrm>
            <a:off x="337099" y="805934"/>
            <a:ext cx="5057795" cy="369332"/>
          </a:xfrm>
          <a:prstGeom prst="rect">
            <a:avLst/>
          </a:prstGeom>
        </p:spPr>
        <p:txBody>
          <a:bodyPr wrap="none">
            <a:spAutoFit/>
          </a:bodyPr>
          <a:lstStyle/>
          <a:p>
            <a:r>
              <a:rPr lang="en-US" sz="1800" dirty="0">
                <a:solidFill>
                  <a:schemeClr val="bg2">
                    <a:lumMod val="50000"/>
                  </a:schemeClr>
                </a:solidFill>
                <a:latin typeface="Arial Hebrew Scholar" charset="-79"/>
                <a:ea typeface="Arial Hebrew Scholar" charset="-79"/>
                <a:cs typeface="Arial Hebrew Scholar" charset="-79"/>
              </a:rPr>
              <a:t>Each rule has its name and its </a:t>
            </a:r>
            <a:r>
              <a:rPr lang="en-US" sz="1800" dirty="0" smtClean="0">
                <a:solidFill>
                  <a:schemeClr val="bg2">
                    <a:lumMod val="50000"/>
                  </a:schemeClr>
                </a:solidFill>
                <a:latin typeface="Arial Hebrew Scholar" charset="-79"/>
                <a:ea typeface="Arial Hebrew Scholar" charset="-79"/>
                <a:cs typeface="Arial Hebrew Scholar" charset="-79"/>
              </a:rPr>
              <a:t>checking </a:t>
            </a:r>
            <a:r>
              <a:rPr lang="en-US" sz="1800" dirty="0">
                <a:solidFill>
                  <a:schemeClr val="bg2">
                    <a:lumMod val="50000"/>
                  </a:schemeClr>
                </a:solidFill>
                <a:latin typeface="Arial Hebrew Scholar" charset="-79"/>
                <a:ea typeface="Arial Hebrew Scholar" charset="-79"/>
                <a:cs typeface="Arial Hebrew Scholar" charset="-79"/>
              </a:rPr>
              <a:t>mechanism</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z="1000" smtClean="0"/>
              <a:t>43</a:t>
            </a:fld>
            <a:endParaRPr lang="en" sz="1000" dirty="0"/>
          </a:p>
        </p:txBody>
      </p:sp>
    </p:spTree>
    <p:extLst>
      <p:ext uri="{BB962C8B-B14F-4D97-AF65-F5344CB8AC3E}">
        <p14:creationId xmlns:p14="http://schemas.microsoft.com/office/powerpoint/2010/main" val="28737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826600" y="1215749"/>
            <a:ext cx="7490799" cy="3664199"/>
          </a:xfrm>
          <a:prstGeom prst="rect">
            <a:avLst/>
          </a:prstGeom>
          <a:noFill/>
          <a:ln>
            <a:noFill/>
          </a:ln>
        </p:spPr>
      </p:pic>
      <p:sp>
        <p:nvSpPr>
          <p:cNvPr id="130" name="Shape 130"/>
          <p:cNvSpPr/>
          <p:nvPr/>
        </p:nvSpPr>
        <p:spPr>
          <a:xfrm>
            <a:off x="5814600" y="214175"/>
            <a:ext cx="3017700" cy="1169100"/>
          </a:xfrm>
          <a:prstGeom prst="doubleWave">
            <a:avLst>
              <a:gd name="adj1" fmla="val 625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dirty="0" smtClean="0"/>
              <a:t>Violate</a:t>
            </a:r>
            <a:r>
              <a:rPr lang="en-US" dirty="0" smtClean="0"/>
              <a:t>s</a:t>
            </a:r>
            <a:endParaRPr lang="en" dirty="0"/>
          </a:p>
          <a:p>
            <a:pPr lvl="0" algn="ctr">
              <a:spcBef>
                <a:spcPts val="0"/>
              </a:spcBef>
              <a:buNone/>
            </a:pPr>
            <a:r>
              <a:rPr lang="en" b="1" dirty="0" smtClean="0"/>
              <a:t>Open/Closed </a:t>
            </a:r>
            <a:r>
              <a:rPr lang="en" b="1" dirty="0"/>
              <a:t>Principle</a:t>
            </a:r>
          </a:p>
        </p:txBody>
      </p:sp>
      <p:cxnSp>
        <p:nvCxnSpPr>
          <p:cNvPr id="131" name="Shape 131"/>
          <p:cNvCxnSpPr/>
          <p:nvPr/>
        </p:nvCxnSpPr>
        <p:spPr>
          <a:xfrm rot="5400000">
            <a:off x="7757450" y="1484600"/>
            <a:ext cx="673200" cy="345900"/>
          </a:xfrm>
          <a:prstGeom prst="curvedConnector3">
            <a:avLst>
              <a:gd name="adj1" fmla="val 50000"/>
            </a:avLst>
          </a:prstGeom>
          <a:noFill/>
          <a:ln w="19050" cap="flat" cmpd="sng">
            <a:solidFill>
              <a:srgbClr val="E06666"/>
            </a:solidFill>
            <a:prstDash val="solid"/>
            <a:round/>
            <a:headEnd type="none" w="lg" len="lg"/>
            <a:tailEnd type="none" w="lg" len="lg"/>
          </a:ln>
        </p:spPr>
      </p:cxnSp>
      <p:grpSp>
        <p:nvGrpSpPr>
          <p:cNvPr id="132" name="Shape 132"/>
          <p:cNvGrpSpPr/>
          <p:nvPr/>
        </p:nvGrpSpPr>
        <p:grpSpPr>
          <a:xfrm>
            <a:off x="2702525" y="282725"/>
            <a:ext cx="2955300" cy="1084987"/>
            <a:chOff x="2702525" y="282725"/>
            <a:chExt cx="2955300" cy="1084987"/>
          </a:xfrm>
        </p:grpSpPr>
        <p:sp>
          <p:nvSpPr>
            <p:cNvPr id="133" name="Shape 133"/>
            <p:cNvSpPr/>
            <p:nvPr/>
          </p:nvSpPr>
          <p:spPr>
            <a:xfrm>
              <a:off x="2702525" y="282725"/>
              <a:ext cx="2955300" cy="869700"/>
            </a:xfrm>
            <a:prstGeom prst="wave">
              <a:avLst>
                <a:gd name="adj1" fmla="val 1250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dirty="0" smtClean="0"/>
                <a:t>Violate</a:t>
              </a:r>
              <a:r>
                <a:rPr lang="en-US" dirty="0" smtClean="0"/>
                <a:t>s</a:t>
              </a:r>
              <a:endParaRPr lang="en" dirty="0"/>
            </a:p>
            <a:p>
              <a:pPr lvl="0" algn="ctr" rtl="0">
                <a:spcBef>
                  <a:spcPts val="0"/>
                </a:spcBef>
                <a:buNone/>
              </a:pPr>
              <a:r>
                <a:rPr lang="en" dirty="0"/>
                <a:t> </a:t>
              </a:r>
              <a:r>
                <a:rPr lang="en" b="1" dirty="0"/>
                <a:t>Dependency Inversion Principle</a:t>
              </a:r>
            </a:p>
          </p:txBody>
        </p:sp>
        <p:cxnSp>
          <p:nvCxnSpPr>
            <p:cNvPr id="134" name="Shape 134"/>
            <p:cNvCxnSpPr>
              <a:stCxn id="133" idx="2"/>
            </p:cNvCxnSpPr>
            <p:nvPr/>
          </p:nvCxnSpPr>
          <p:spPr>
            <a:xfrm rot="5400000">
              <a:off x="3812525" y="1000062"/>
              <a:ext cx="324000" cy="411300"/>
            </a:xfrm>
            <a:prstGeom prst="curvedConnector2">
              <a:avLst/>
            </a:prstGeom>
            <a:noFill/>
            <a:ln w="19050" cap="flat" cmpd="sng">
              <a:solidFill>
                <a:srgbClr val="FF0000"/>
              </a:solidFill>
              <a:prstDash val="solid"/>
              <a:round/>
              <a:headEnd type="none" w="lg" len="lg"/>
              <a:tailEnd type="none" w="lg" len="lg"/>
            </a:ln>
          </p:spPr>
        </p:cxnSp>
      </p:grp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Initial Design</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44</a:t>
            </a:fld>
            <a:endParaRPr lang="en" sz="1000" dirty="0"/>
          </a:p>
        </p:txBody>
      </p:sp>
    </p:spTree>
    <p:extLst>
      <p:ext uri="{BB962C8B-B14F-4D97-AF65-F5344CB8AC3E}">
        <p14:creationId xmlns:p14="http://schemas.microsoft.com/office/powerpoint/2010/main" val="8234763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2" name="Shape 142"/>
          <p:cNvSpPr txBox="1"/>
          <p:nvPr/>
        </p:nvSpPr>
        <p:spPr>
          <a:xfrm>
            <a:off x="4909700" y="2469775"/>
            <a:ext cx="345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Open/Closed Principle:</a:t>
            </a:r>
          </a:p>
          <a:p>
            <a:pPr lvl="0" rtl="0">
              <a:spcBef>
                <a:spcPts val="0"/>
              </a:spcBef>
              <a:buNone/>
            </a:pPr>
            <a:r>
              <a:rPr lang="en"/>
              <a:t>Add new rules without changing the rest of the system.</a:t>
            </a:r>
          </a:p>
          <a:p>
            <a:pPr lvl="0" rtl="0">
              <a:spcBef>
                <a:spcPts val="0"/>
              </a:spcBef>
              <a:buNone/>
            </a:pPr>
            <a:endParaRPr/>
          </a:p>
        </p:txBody>
      </p:sp>
      <p:sp>
        <p:nvSpPr>
          <p:cNvPr id="143" name="Shape 143"/>
          <p:cNvSpPr txBox="1"/>
          <p:nvPr/>
        </p:nvSpPr>
        <p:spPr>
          <a:xfrm>
            <a:off x="4909700" y="3633350"/>
            <a:ext cx="3450600" cy="8385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Dependency Inversion Principle:</a:t>
            </a:r>
          </a:p>
          <a:p>
            <a:pPr lvl="0" rtl="0">
              <a:spcBef>
                <a:spcPts val="0"/>
              </a:spcBef>
              <a:buNone/>
            </a:pPr>
            <a:r>
              <a:rPr lang="en"/>
              <a:t>Program to an interface,  not an implementation.</a:t>
            </a:r>
          </a:p>
        </p:txBody>
      </p:sp>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Refactor</a:t>
            </a:r>
            <a:r>
              <a:rPr lang="en-US" dirty="0" smtClean="0"/>
              <a:t> Design</a:t>
            </a:r>
            <a:endParaRPr lang="en-US" sz="1800" baseline="-25000" dirty="0">
              <a:solidFill>
                <a:schemeClr val="bg2">
                  <a:lumMod val="50000"/>
                </a:schemeClr>
              </a:solidFill>
            </a:endParaRPr>
          </a:p>
        </p:txBody>
      </p:sp>
      <p:sp>
        <p:nvSpPr>
          <p:cNvPr id="11" name="Text Placeholder 2"/>
          <p:cNvSpPr txBox="1">
            <a:spLocks/>
          </p:cNvSpPr>
          <p:nvPr/>
        </p:nvSpPr>
        <p:spPr>
          <a:xfrm>
            <a:off x="117708" y="717755"/>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28600" lvl="0">
              <a:buClr>
                <a:srgbClr val="2A2E33"/>
              </a:buClr>
            </a:pPr>
            <a:r>
              <a:rPr lang="en" dirty="0">
                <a:solidFill>
                  <a:srgbClr val="000000"/>
                </a:solidFill>
                <a:latin typeface="Arial Hebrew Scholar" charset="-79"/>
                <a:ea typeface="Arial Hebrew Scholar" charset="-79"/>
                <a:cs typeface="Arial Hebrew Scholar" charset="-79"/>
              </a:rPr>
              <a:t>Each rule has their own check mechanism.</a:t>
            </a:r>
          </a:p>
          <a:p>
            <a:pPr marL="228600" lvl="0">
              <a:buClr>
                <a:srgbClr val="2A2E33"/>
              </a:buClr>
            </a:pPr>
            <a:r>
              <a:rPr lang="en" dirty="0">
                <a:solidFill>
                  <a:srgbClr val="000000"/>
                </a:solidFill>
                <a:latin typeface="Arial Hebrew Scholar" charset="-79"/>
                <a:ea typeface="Arial Hebrew Scholar" charset="-79"/>
                <a:cs typeface="Arial Hebrew Scholar" charset="-79"/>
              </a:rPr>
              <a:t>The design of Conformity Monkey has to make it simple to customize rules or to add new ones</a:t>
            </a:r>
            <a:r>
              <a:rPr lang="en" dirty="0" smtClean="0">
                <a:solidFill>
                  <a:srgbClr val="000000"/>
                </a:solidFill>
                <a:latin typeface="Arial Hebrew Scholar" charset="-79"/>
                <a:ea typeface="Arial Hebrew Scholar" charset="-79"/>
                <a:cs typeface="Arial Hebrew Scholar" charset="-79"/>
              </a:rPr>
              <a:t>.</a:t>
            </a:r>
            <a:endParaRPr lang="en" dirty="0">
              <a:solidFill>
                <a:srgbClr val="000000"/>
              </a:solidFill>
              <a:latin typeface="Arial Hebrew Scholar" charset="-79"/>
              <a:ea typeface="Arial Hebrew Scholar" charset="-79"/>
              <a:cs typeface="Arial Hebrew Scholar" charset="-79"/>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45</a:t>
            </a:fld>
            <a:endParaRPr lang="en" sz="1000" dirty="0"/>
          </a:p>
        </p:txBody>
      </p:sp>
    </p:spTree>
    <p:extLst>
      <p:ext uri="{BB962C8B-B14F-4D97-AF65-F5344CB8AC3E}">
        <p14:creationId xmlns:p14="http://schemas.microsoft.com/office/powerpoint/2010/main" val="585392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12100" y="1152425"/>
            <a:ext cx="4112649" cy="3818375"/>
          </a:xfrm>
          <a:prstGeom prst="rect">
            <a:avLst/>
          </a:prstGeom>
          <a:noFill/>
          <a:ln>
            <a:noFill/>
          </a:ln>
        </p:spPr>
      </p:pic>
      <p:sp>
        <p:nvSpPr>
          <p:cNvPr id="150" name="Shape 150"/>
          <p:cNvSpPr/>
          <p:nvPr/>
        </p:nvSpPr>
        <p:spPr>
          <a:xfrm>
            <a:off x="1763900" y="17738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1763900" y="211400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1763900" y="24541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763900" y="2787875"/>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763900" y="312160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763900" y="34617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1763900" y="37890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1763900" y="41163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8" name="Shape 158"/>
          <p:cNvPicPr preferRelativeResize="0"/>
          <p:nvPr/>
        </p:nvPicPr>
        <p:blipFill>
          <a:blip r:embed="rId4">
            <a:alphaModFix/>
          </a:blip>
          <a:stretch>
            <a:fillRect/>
          </a:stretch>
        </p:blipFill>
        <p:spPr>
          <a:xfrm>
            <a:off x="4683425" y="1108400"/>
            <a:ext cx="3305196" cy="3818374"/>
          </a:xfrm>
          <a:prstGeom prst="rect">
            <a:avLst/>
          </a:prstGeom>
          <a:noFill/>
          <a:ln>
            <a:noFill/>
          </a:ln>
        </p:spPr>
      </p:pic>
      <p:cxnSp>
        <p:nvCxnSpPr>
          <p:cNvPr id="159" name="Shape 159"/>
          <p:cNvCxnSpPr>
            <a:stCxn id="150" idx="3"/>
          </p:cNvCxnSpPr>
          <p:nvPr/>
        </p:nvCxnSpPr>
        <p:spPr>
          <a:xfrm rot="10800000" flipH="1">
            <a:off x="4140200" y="1830700"/>
            <a:ext cx="570300" cy="106800"/>
          </a:xfrm>
          <a:prstGeom prst="straightConnector1">
            <a:avLst/>
          </a:prstGeom>
          <a:noFill/>
          <a:ln w="19050" cap="flat" cmpd="sng">
            <a:solidFill>
              <a:srgbClr val="0000FF"/>
            </a:solidFill>
            <a:prstDash val="solid"/>
            <a:round/>
            <a:headEnd type="none" w="lg" len="lg"/>
            <a:tailEnd type="triangle" w="lg" len="lg"/>
          </a:ln>
        </p:spPr>
      </p:cxnSp>
      <p:cxnSp>
        <p:nvCxnSpPr>
          <p:cNvPr id="160" name="Shape 160"/>
          <p:cNvCxnSpPr/>
          <p:nvPr/>
        </p:nvCxnSpPr>
        <p:spPr>
          <a:xfrm rot="10800000" flipH="1">
            <a:off x="4140200" y="1915437"/>
            <a:ext cx="2207400" cy="387600"/>
          </a:xfrm>
          <a:prstGeom prst="straightConnector1">
            <a:avLst/>
          </a:prstGeom>
          <a:noFill/>
          <a:ln w="19050" cap="flat" cmpd="sng">
            <a:solidFill>
              <a:srgbClr val="0000FF"/>
            </a:solidFill>
            <a:prstDash val="solid"/>
            <a:round/>
            <a:headEnd type="none" w="lg" len="lg"/>
            <a:tailEnd type="triangle" w="lg" len="lg"/>
          </a:ln>
        </p:spPr>
      </p:cxnSp>
      <p:cxnSp>
        <p:nvCxnSpPr>
          <p:cNvPr id="161" name="Shape 161"/>
          <p:cNvCxnSpPr/>
          <p:nvPr/>
        </p:nvCxnSpPr>
        <p:spPr>
          <a:xfrm>
            <a:off x="4124300" y="2657200"/>
            <a:ext cx="670800" cy="156000"/>
          </a:xfrm>
          <a:prstGeom prst="straightConnector1">
            <a:avLst/>
          </a:prstGeom>
          <a:noFill/>
          <a:ln w="19050" cap="flat" cmpd="sng">
            <a:solidFill>
              <a:srgbClr val="0000FF"/>
            </a:solidFill>
            <a:prstDash val="solid"/>
            <a:round/>
            <a:headEnd type="none" w="lg" len="lg"/>
            <a:tailEnd type="triangle" w="lg" len="lg"/>
          </a:ln>
        </p:spPr>
      </p:cxnSp>
      <p:cxnSp>
        <p:nvCxnSpPr>
          <p:cNvPr id="162" name="Shape 162"/>
          <p:cNvCxnSpPr/>
          <p:nvPr/>
        </p:nvCxnSpPr>
        <p:spPr>
          <a:xfrm rot="10800000" flipH="1">
            <a:off x="4182500" y="2823650"/>
            <a:ext cx="2196900" cy="158400"/>
          </a:xfrm>
          <a:prstGeom prst="straightConnector1">
            <a:avLst/>
          </a:prstGeom>
          <a:noFill/>
          <a:ln w="19050" cap="flat" cmpd="sng">
            <a:solidFill>
              <a:srgbClr val="0000FF"/>
            </a:solidFill>
            <a:prstDash val="solid"/>
            <a:round/>
            <a:headEnd type="none" w="lg" len="lg"/>
            <a:tailEnd type="triangle" w="lg" len="lg"/>
          </a:ln>
        </p:spPr>
      </p:cxnSp>
      <p:cxnSp>
        <p:nvCxnSpPr>
          <p:cNvPr id="163" name="Shape 163"/>
          <p:cNvCxnSpPr>
            <a:stCxn id="154" idx="3"/>
          </p:cNvCxnSpPr>
          <p:nvPr/>
        </p:nvCxnSpPr>
        <p:spPr>
          <a:xfrm>
            <a:off x="4140200" y="3285250"/>
            <a:ext cx="602100" cy="436200"/>
          </a:xfrm>
          <a:prstGeom prst="straightConnector1">
            <a:avLst/>
          </a:prstGeom>
          <a:noFill/>
          <a:ln w="19050" cap="flat" cmpd="sng">
            <a:solidFill>
              <a:srgbClr val="0000FF"/>
            </a:solidFill>
            <a:prstDash val="solid"/>
            <a:round/>
            <a:headEnd type="none" w="lg" len="lg"/>
            <a:tailEnd type="triangle" w="lg" len="lg"/>
          </a:ln>
        </p:spPr>
      </p:cxnSp>
      <p:cxnSp>
        <p:nvCxnSpPr>
          <p:cNvPr id="164" name="Shape 164"/>
          <p:cNvCxnSpPr/>
          <p:nvPr/>
        </p:nvCxnSpPr>
        <p:spPr>
          <a:xfrm>
            <a:off x="4132250" y="3716712"/>
            <a:ext cx="2247000" cy="152400"/>
          </a:xfrm>
          <a:prstGeom prst="straightConnector1">
            <a:avLst/>
          </a:prstGeom>
          <a:noFill/>
          <a:ln w="19050" cap="flat" cmpd="sng">
            <a:solidFill>
              <a:srgbClr val="0000FF"/>
            </a:solidFill>
            <a:prstDash val="solid"/>
            <a:round/>
            <a:headEnd type="none" w="lg" len="lg"/>
            <a:tailEnd type="triangle" w="lg" len="lg"/>
          </a:ln>
        </p:spPr>
      </p:cxnSp>
      <p:cxnSp>
        <p:nvCxnSpPr>
          <p:cNvPr id="165" name="Shape 165"/>
          <p:cNvCxnSpPr/>
          <p:nvPr/>
        </p:nvCxnSpPr>
        <p:spPr>
          <a:xfrm>
            <a:off x="4125650" y="3893500"/>
            <a:ext cx="669300" cy="450900"/>
          </a:xfrm>
          <a:prstGeom prst="straightConnector1">
            <a:avLst/>
          </a:prstGeom>
          <a:noFill/>
          <a:ln w="19050" cap="flat" cmpd="sng">
            <a:solidFill>
              <a:srgbClr val="0000FF"/>
            </a:solidFill>
            <a:prstDash val="solid"/>
            <a:round/>
            <a:headEnd type="none" w="lg" len="lg"/>
            <a:tailEnd type="triangle" w="lg" len="lg"/>
          </a:ln>
        </p:spPr>
      </p:cxnSp>
      <p:cxnSp>
        <p:nvCxnSpPr>
          <p:cNvPr id="166" name="Shape 166"/>
          <p:cNvCxnSpPr/>
          <p:nvPr/>
        </p:nvCxnSpPr>
        <p:spPr>
          <a:xfrm>
            <a:off x="4142123" y="4318075"/>
            <a:ext cx="2247900" cy="343200"/>
          </a:xfrm>
          <a:prstGeom prst="straightConnector1">
            <a:avLst/>
          </a:prstGeom>
          <a:noFill/>
          <a:ln w="19050" cap="flat" cmpd="sng">
            <a:solidFill>
              <a:srgbClr val="0000FF"/>
            </a:solidFill>
            <a:prstDash val="solid"/>
            <a:round/>
            <a:headEnd type="none" w="lg" len="lg"/>
            <a:tailEnd type="triangle" w="lg" len="lg"/>
          </a:ln>
        </p:spPr>
      </p:cxnSp>
      <p:sp>
        <p:nvSpPr>
          <p:cNvPr id="23"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Act-1: Encapsulate what varies</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46</a:t>
            </a:fld>
            <a:endParaRPr lang="en" sz="1000" dirty="0"/>
          </a:p>
        </p:txBody>
      </p:sp>
    </p:spTree>
    <p:extLst>
      <p:ext uri="{BB962C8B-B14F-4D97-AF65-F5344CB8AC3E}">
        <p14:creationId xmlns:p14="http://schemas.microsoft.com/office/powerpoint/2010/main" val="402417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36399" y="1384200"/>
            <a:ext cx="8795900" cy="3338200"/>
          </a:xfrm>
          <a:prstGeom prst="rect">
            <a:avLst/>
          </a:prstGeom>
          <a:noFill/>
          <a:ln>
            <a:noFill/>
          </a:ln>
        </p:spPr>
      </p:pic>
      <p:sp>
        <p:nvSpPr>
          <p:cNvPr id="174" name="Shape 174"/>
          <p:cNvSpPr txBox="1"/>
          <p:nvPr/>
        </p:nvSpPr>
        <p:spPr>
          <a:xfrm>
            <a:off x="5989549" y="1493050"/>
            <a:ext cx="294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Open/Closed Principle:</a:t>
            </a:r>
          </a:p>
          <a:p>
            <a:pPr lvl="0" rtl="0">
              <a:spcBef>
                <a:spcPts val="0"/>
              </a:spcBef>
              <a:buNone/>
            </a:pPr>
            <a:r>
              <a:rPr lang="en"/>
              <a:t>Add new rules without changing the rest of the system.</a:t>
            </a:r>
          </a:p>
          <a:p>
            <a:pPr lvl="0" rtl="0">
              <a:spcBef>
                <a:spcPts val="0"/>
              </a:spcBef>
              <a:buNone/>
            </a:pPr>
            <a:endParaRPr/>
          </a:p>
        </p:txBody>
      </p:sp>
      <p:sp>
        <p:nvSpPr>
          <p:cNvPr id="175" name="Shape 175"/>
          <p:cNvSpPr txBox="1"/>
          <p:nvPr/>
        </p:nvSpPr>
        <p:spPr>
          <a:xfrm>
            <a:off x="1607324" y="812500"/>
            <a:ext cx="3357600" cy="8385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Dependency Inversion Principle:</a:t>
            </a:r>
          </a:p>
          <a:p>
            <a:pPr lvl="0" rtl="0">
              <a:spcBef>
                <a:spcPts val="0"/>
              </a:spcBef>
              <a:buNone/>
            </a:pPr>
            <a:r>
              <a:rPr lang="en"/>
              <a:t>Program to an interface,  not an implementation.</a:t>
            </a:r>
          </a:p>
        </p:txBody>
      </p:sp>
      <p:sp>
        <p:nvSpPr>
          <p:cNvPr id="176" name="Shape 176"/>
          <p:cNvSpPr/>
          <p:nvPr/>
        </p:nvSpPr>
        <p:spPr>
          <a:xfrm>
            <a:off x="2188399" y="2527425"/>
            <a:ext cx="6643800" cy="21951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77" name="Shape 177"/>
          <p:cNvCxnSpPr/>
          <p:nvPr/>
        </p:nvCxnSpPr>
        <p:spPr>
          <a:xfrm rot="-5400000" flipH="1">
            <a:off x="8404724" y="2347325"/>
            <a:ext cx="262200" cy="114600"/>
          </a:xfrm>
          <a:prstGeom prst="curvedConnector3">
            <a:avLst>
              <a:gd name="adj1" fmla="val 50000"/>
            </a:avLst>
          </a:prstGeom>
          <a:noFill/>
          <a:ln w="19050" cap="flat" cmpd="sng">
            <a:solidFill>
              <a:srgbClr val="0000FF"/>
            </a:solidFill>
            <a:prstDash val="solid"/>
            <a:round/>
            <a:headEnd type="none" w="lg" len="lg"/>
            <a:tailEnd type="none" w="lg" len="lg"/>
          </a:ln>
        </p:spPr>
      </p:cxnSp>
      <p:cxnSp>
        <p:nvCxnSpPr>
          <p:cNvPr id="178" name="Shape 178"/>
          <p:cNvCxnSpPr>
            <a:stCxn id="175" idx="2"/>
          </p:cNvCxnSpPr>
          <p:nvPr/>
        </p:nvCxnSpPr>
        <p:spPr>
          <a:xfrm rot="-5400000" flipH="1">
            <a:off x="3113924" y="1823200"/>
            <a:ext cx="458700" cy="114300"/>
          </a:xfrm>
          <a:prstGeom prst="curvedConnector3">
            <a:avLst>
              <a:gd name="adj1" fmla="val 50000"/>
            </a:avLst>
          </a:prstGeom>
          <a:noFill/>
          <a:ln w="19050" cap="flat" cmpd="sng">
            <a:solidFill>
              <a:srgbClr val="0000FF"/>
            </a:solidFill>
            <a:prstDash val="solid"/>
            <a:round/>
            <a:headEnd type="none" w="lg" len="lg"/>
            <a:tailEnd type="none" w="lg" len="lg"/>
          </a:ln>
        </p:spPr>
      </p:cxn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Act-2: Abstract Common Behaviors</a:t>
            </a:r>
            <a:endParaRPr lang="en-US" sz="1800" baseline="-25000" dirty="0">
              <a:solidFill>
                <a:schemeClr val="bg2">
                  <a:lumMod val="50000"/>
                </a:schemeClr>
              </a:solidFill>
            </a:endParaRPr>
          </a:p>
        </p:txBody>
      </p:sp>
      <p:sp>
        <p:nvSpPr>
          <p:cNvPr id="11" name="Slide Number Placeholder 2"/>
          <p:cNvSpPr>
            <a:spLocks noGrp="1"/>
          </p:cNvSpPr>
          <p:nvPr>
            <p:ph type="sldNum" idx="12"/>
          </p:nvPr>
        </p:nvSpPr>
        <p:spPr>
          <a:xfrm>
            <a:off x="8472457" y="4663216"/>
            <a:ext cx="548700" cy="393600"/>
          </a:xfrm>
        </p:spPr>
        <p:txBody>
          <a:bodyPr/>
          <a:lstStyle/>
          <a:p>
            <a:pPr lvl="0">
              <a:spcBef>
                <a:spcPts val="0"/>
              </a:spcBef>
              <a:buNone/>
            </a:pPr>
            <a:r>
              <a:rPr lang="en-US" sz="1000" dirty="0" smtClean="0"/>
              <a:t>47</a:t>
            </a:r>
            <a:endParaRPr lang="en" sz="1000" dirty="0"/>
          </a:p>
        </p:txBody>
      </p:sp>
    </p:spTree>
    <p:extLst>
      <p:ext uri="{BB962C8B-B14F-4D97-AF65-F5344CB8AC3E}">
        <p14:creationId xmlns:p14="http://schemas.microsoft.com/office/powerpoint/2010/main" val="1931765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567387" y="2784877"/>
            <a:ext cx="8130676" cy="2187524"/>
          </a:xfrm>
          <a:prstGeom prst="rect">
            <a:avLst/>
          </a:prstGeom>
          <a:noFill/>
          <a:ln w="19050" cap="flat" cmpd="sng">
            <a:solidFill>
              <a:srgbClr val="0000FF"/>
            </a:solidFill>
            <a:prstDash val="solid"/>
            <a:round/>
            <a:headEnd type="none" w="med" len="med"/>
            <a:tailEnd type="none" w="med" len="med"/>
          </a:ln>
        </p:spPr>
      </p:pic>
      <p:pic>
        <p:nvPicPr>
          <p:cNvPr id="184" name="Shape 184"/>
          <p:cNvPicPr preferRelativeResize="0"/>
          <p:nvPr/>
        </p:nvPicPr>
        <p:blipFill>
          <a:blip r:embed="rId4">
            <a:alphaModFix/>
          </a:blip>
          <a:stretch>
            <a:fillRect/>
          </a:stretch>
        </p:blipFill>
        <p:spPr>
          <a:xfrm>
            <a:off x="507787" y="1187600"/>
            <a:ext cx="7972425" cy="1562100"/>
          </a:xfrm>
          <a:prstGeom prst="rect">
            <a:avLst/>
          </a:prstGeom>
          <a:noFill/>
          <a:ln>
            <a:noFill/>
          </a:ln>
        </p:spPr>
      </p:pic>
      <p:sp>
        <p:nvSpPr>
          <p:cNvPr id="186" name="Shape 186"/>
          <p:cNvSpPr/>
          <p:nvPr/>
        </p:nvSpPr>
        <p:spPr>
          <a:xfrm>
            <a:off x="1417375" y="1170012"/>
            <a:ext cx="2498100" cy="7074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7" name="Shape 187"/>
          <p:cNvCxnSpPr>
            <a:stCxn id="186" idx="2"/>
          </p:cNvCxnSpPr>
          <p:nvPr/>
        </p:nvCxnSpPr>
        <p:spPr>
          <a:xfrm>
            <a:off x="2666425" y="1877412"/>
            <a:ext cx="603900" cy="1187100"/>
          </a:xfrm>
          <a:prstGeom prst="straightConnector1">
            <a:avLst/>
          </a:prstGeom>
          <a:noFill/>
          <a:ln w="19050" cap="flat" cmpd="sng">
            <a:solidFill>
              <a:srgbClr val="0000FF"/>
            </a:solidFill>
            <a:prstDash val="solid"/>
            <a:round/>
            <a:headEnd type="none" w="lg" len="lg"/>
            <a:tailEnd type="triangle" w="lg" len="lg"/>
          </a:ln>
        </p:spPr>
      </p:cxnSp>
      <p:sp>
        <p:nvSpPr>
          <p:cNvPr id="188" name="Shape 188"/>
          <p:cNvSpPr txBox="1"/>
          <p:nvPr/>
        </p:nvSpPr>
        <p:spPr>
          <a:xfrm>
            <a:off x="600175" y="2676000"/>
            <a:ext cx="2307300" cy="346500"/>
          </a:xfrm>
          <a:prstGeom prst="rect">
            <a:avLst/>
          </a:prstGeom>
          <a:solidFill>
            <a:srgbClr val="FFFF00"/>
          </a:solidFill>
          <a:ln>
            <a:noFill/>
          </a:ln>
        </p:spPr>
        <p:txBody>
          <a:bodyPr lIns="91425" tIns="91425" rIns="91425" bIns="91425" anchor="t" anchorCtr="0">
            <a:noAutofit/>
          </a:bodyPr>
          <a:lstStyle/>
          <a:p>
            <a:pPr lvl="0">
              <a:spcBef>
                <a:spcPts val="0"/>
              </a:spcBef>
              <a:buNone/>
            </a:pPr>
            <a:r>
              <a:rPr lang="en" b="1"/>
              <a:t>client:</a:t>
            </a:r>
            <a:r>
              <a:rPr lang="en"/>
              <a:t> ComformityMonkey</a:t>
            </a:r>
          </a:p>
        </p:txBody>
      </p:sp>
      <p:sp>
        <p:nvSpPr>
          <p:cNvPr id="11"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Act-3: Use a rule engine as an evaluator </a:t>
            </a:r>
            <a:endParaRPr lang="en-US" sz="1800" baseline="-25000" dirty="0">
              <a:solidFill>
                <a:schemeClr val="bg2">
                  <a:lumMod val="50000"/>
                </a:schemeClr>
              </a:solidFill>
            </a:endParaRPr>
          </a:p>
        </p:txBody>
      </p:sp>
      <p:sp>
        <p:nvSpPr>
          <p:cNvPr id="4" name="Slide Number Placeholder 3"/>
          <p:cNvSpPr>
            <a:spLocks noGrp="1"/>
          </p:cNvSpPr>
          <p:nvPr>
            <p:ph type="sldNum" idx="12"/>
          </p:nvPr>
        </p:nvSpPr>
        <p:spPr/>
        <p:txBody>
          <a:bodyPr/>
          <a:lstStyle/>
          <a:p>
            <a:pPr lvl="0">
              <a:spcBef>
                <a:spcPts val="0"/>
              </a:spcBef>
              <a:buNone/>
            </a:pPr>
            <a:r>
              <a:rPr lang="en-US" sz="1000" dirty="0" smtClean="0"/>
              <a:t>47</a:t>
            </a:r>
            <a:endParaRPr lang="en" sz="1000" dirty="0"/>
          </a:p>
        </p:txBody>
      </p:sp>
    </p:spTree>
    <p:extLst>
      <p:ext uri="{BB962C8B-B14F-4D97-AF65-F5344CB8AC3E}">
        <p14:creationId xmlns:p14="http://schemas.microsoft.com/office/powerpoint/2010/main" val="3305247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Advantage</a:t>
            </a:r>
            <a:r>
              <a:rPr lang="en-US" dirty="0" smtClean="0"/>
              <a:t>s</a:t>
            </a:r>
            <a:r>
              <a:rPr lang="en" dirty="0" smtClean="0"/>
              <a:t> </a:t>
            </a:r>
            <a:r>
              <a:rPr lang="en" dirty="0"/>
              <a:t>of using Rule Engine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sz="2000" dirty="0" smtClean="0">
                <a:solidFill>
                  <a:srgbClr val="000000"/>
                </a:solidFill>
                <a:latin typeface="Arial Hebrew Scholar" charset="-79"/>
                <a:ea typeface="Arial Hebrew Scholar" charset="-79"/>
                <a:cs typeface="Arial Hebrew Scholar" charset="-79"/>
              </a:rPr>
              <a:t>Hide</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data and implementation </a:t>
            </a:r>
            <a:r>
              <a:rPr lang="en" sz="2000" dirty="0" smtClean="0">
                <a:solidFill>
                  <a:srgbClr val="000000"/>
                </a:solidFill>
                <a:latin typeface="Arial Hebrew Scholar" charset="-79"/>
                <a:ea typeface="Arial Hebrew Scholar" charset="-79"/>
                <a:cs typeface="Arial Hebrew Scholar" charset="-79"/>
              </a:rPr>
              <a:t>detail</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from client.</a:t>
            </a:r>
          </a:p>
          <a:p>
            <a:pPr marL="514350" lvl="0" indent="-285750">
              <a:buFont typeface="Arial" charset="0"/>
              <a:buChar char="•"/>
            </a:pPr>
            <a:r>
              <a:rPr lang="en" sz="2000" dirty="0">
                <a:solidFill>
                  <a:srgbClr val="000000"/>
                </a:solidFill>
                <a:latin typeface="Arial Hebrew Scholar" charset="-79"/>
                <a:ea typeface="Arial Hebrew Scholar" charset="-79"/>
                <a:cs typeface="Arial Hebrew Scholar" charset="-79"/>
              </a:rPr>
              <a:t>If a rule has to be checked dynamically according to the current state, there will be </a:t>
            </a:r>
            <a:r>
              <a:rPr lang="en" sz="2000" dirty="0" smtClean="0">
                <a:solidFill>
                  <a:srgbClr val="000000"/>
                </a:solidFill>
                <a:latin typeface="Arial Hebrew Scholar" charset="-79"/>
                <a:ea typeface="Arial Hebrew Scholar" charset="-79"/>
                <a:cs typeface="Arial Hebrew Scholar" charset="-79"/>
              </a:rPr>
              <a:t>a</a:t>
            </a:r>
            <a:r>
              <a:rPr lang="en-US" sz="2000" dirty="0" smtClean="0">
                <a:solidFill>
                  <a:srgbClr val="000000"/>
                </a:solidFill>
                <a:latin typeface="Arial Hebrew Scholar" charset="-79"/>
                <a:ea typeface="Arial Hebrew Scholar" charset="-79"/>
                <a:cs typeface="Arial Hebrew Scholar" charset="-79"/>
              </a:rPr>
              <a:t>n</a:t>
            </a:r>
            <a:r>
              <a:rPr lang="en" sz="2000" dirty="0" smtClean="0">
                <a:solidFill>
                  <a:srgbClr val="000000"/>
                </a:solidFill>
                <a:latin typeface="Arial Hebrew Scholar" charset="-79"/>
                <a:ea typeface="Arial Hebrew Scholar" charset="-79"/>
                <a:cs typeface="Arial Hebrew Scholar" charset="-79"/>
              </a:rPr>
              <a:t> if-else </a:t>
            </a:r>
            <a:r>
              <a:rPr lang="en" sz="2000" dirty="0">
                <a:solidFill>
                  <a:srgbClr val="000000"/>
                </a:solidFill>
                <a:latin typeface="Arial Hebrew Scholar" charset="-79"/>
                <a:ea typeface="Arial Hebrew Scholar" charset="-79"/>
                <a:cs typeface="Arial Hebrew Scholar" charset="-79"/>
              </a:rPr>
              <a:t>chain in the client; it is difficult to manage the </a:t>
            </a:r>
            <a:r>
              <a:rPr lang="en" sz="2000" dirty="0" smtClean="0">
                <a:solidFill>
                  <a:srgbClr val="000000"/>
                </a:solidFill>
                <a:latin typeface="Arial Hebrew Scholar" charset="-79"/>
                <a:ea typeface="Arial Hebrew Scholar" charset="-79"/>
                <a:cs typeface="Arial Hebrew Scholar" charset="-79"/>
              </a:rPr>
              <a:t>rules.</a:t>
            </a:r>
            <a:endParaRPr lang="en-US" sz="2000" dirty="0" smtClean="0">
              <a:solidFill>
                <a:srgbClr val="000000"/>
              </a:solidFill>
              <a:latin typeface="Arial Hebrew Scholar" charset="-79"/>
              <a:ea typeface="Arial Hebrew Scholar" charset="-79"/>
              <a:cs typeface="Arial Hebrew Scholar" charset="-79"/>
            </a:endParaRPr>
          </a:p>
          <a:p>
            <a:pPr marL="514350" lvl="0" indent="-285750">
              <a:buFont typeface="Arial" charset="0"/>
              <a:buChar char="•"/>
            </a:pPr>
            <a:r>
              <a:rPr lang="en" sz="2000" dirty="0" smtClean="0">
                <a:solidFill>
                  <a:srgbClr val="000000"/>
                </a:solidFill>
                <a:latin typeface="Arial Hebrew Scholar" charset="-79"/>
                <a:ea typeface="Arial Hebrew Scholar" charset="-79"/>
                <a:cs typeface="Arial Hebrew Scholar" charset="-79"/>
              </a:rPr>
              <a:t>With </a:t>
            </a:r>
            <a:r>
              <a:rPr lang="en" sz="2000" dirty="0">
                <a:solidFill>
                  <a:srgbClr val="000000"/>
                </a:solidFill>
                <a:latin typeface="Arial Hebrew Scholar" charset="-79"/>
                <a:ea typeface="Arial Hebrew Scholar" charset="-79"/>
                <a:cs typeface="Arial Hebrew Scholar" charset="-79"/>
              </a:rPr>
              <a:t>the rule engine, we can encapsulate the operations of the rules. Therefore, the client </a:t>
            </a:r>
            <a:r>
              <a:rPr lang="en-US" sz="2000" dirty="0" smtClean="0">
                <a:solidFill>
                  <a:srgbClr val="000000"/>
                </a:solidFill>
                <a:latin typeface="Arial Hebrew Scholar" charset="-79"/>
                <a:ea typeface="Arial Hebrew Scholar" charset="-79"/>
                <a:cs typeface="Arial Hebrew Scholar" charset="-79"/>
              </a:rPr>
              <a:t>only </a:t>
            </a:r>
            <a:r>
              <a:rPr lang="en" sz="2000" dirty="0" smtClean="0">
                <a:solidFill>
                  <a:srgbClr val="000000"/>
                </a:solidFill>
                <a:latin typeface="Arial Hebrew Scholar" charset="-79"/>
                <a:ea typeface="Arial Hebrew Scholar" charset="-79"/>
                <a:cs typeface="Arial Hebrew Scholar" charset="-79"/>
              </a:rPr>
              <a:t>interact</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with the rule engine to do conformity check</a:t>
            </a:r>
            <a:r>
              <a:rPr lang="en" sz="2000" dirty="0" smtClean="0">
                <a:solidFill>
                  <a:srgbClr val="000000"/>
                </a:solidFill>
                <a:latin typeface="Arial Hebrew Scholar" charset="-79"/>
                <a:ea typeface="Arial Hebrew Scholar" charset="-79"/>
                <a:cs typeface="Arial Hebrew Scholar" charset="-79"/>
              </a:rPr>
              <a:t>.</a:t>
            </a:r>
            <a:endParaRPr lang="en" sz="20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49</a:t>
            </a:fld>
            <a:endParaRPr lang="en" sz="1000" dirty="0"/>
          </a:p>
        </p:txBody>
      </p:sp>
    </p:spTree>
    <p:extLst>
      <p:ext uri="{BB962C8B-B14F-4D97-AF65-F5344CB8AC3E}">
        <p14:creationId xmlns:p14="http://schemas.microsoft.com/office/powerpoint/2010/main" val="1108539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Members of the SimianArmy </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b="1" dirty="0">
                <a:solidFill>
                  <a:srgbClr val="000000"/>
                </a:solidFill>
                <a:latin typeface="Calibri" charset="0"/>
                <a:ea typeface="Calibri" charset="0"/>
                <a:cs typeface="Calibri" charset="0"/>
              </a:rPr>
              <a:t>Chaos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randomly shuts down VMs to ensure that small disruptions will not affect the overall service.</a:t>
            </a:r>
          </a:p>
          <a:p>
            <a:pPr marL="285750" indent="-285750">
              <a:lnSpc>
                <a:spcPct val="100000"/>
              </a:lnSpc>
              <a:buFont typeface="Arial" charset="0"/>
              <a:buChar char="•"/>
            </a:pPr>
            <a:r>
              <a:rPr lang="en-US" b="1" dirty="0">
                <a:solidFill>
                  <a:srgbClr val="000000"/>
                </a:solidFill>
                <a:latin typeface="Calibri" charset="0"/>
                <a:ea typeface="Calibri" charset="0"/>
                <a:cs typeface="Calibri" charset="0"/>
              </a:rPr>
              <a:t>Conformity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detects instances that aren’t coded to best-practices and shuts them down, giving the service owner the opportunity to re-launch them properly.</a:t>
            </a:r>
          </a:p>
          <a:p>
            <a:pPr marL="285750" indent="-285750">
              <a:lnSpc>
                <a:spcPct val="100000"/>
              </a:lnSpc>
              <a:buFont typeface="Arial" charset="0"/>
              <a:buChar char="•"/>
            </a:pPr>
            <a:r>
              <a:rPr lang="en-US" b="1" dirty="0">
                <a:solidFill>
                  <a:srgbClr val="000000"/>
                </a:solidFill>
                <a:latin typeface="Calibri" charset="0"/>
                <a:ea typeface="Calibri" charset="0"/>
                <a:cs typeface="Calibri" charset="0"/>
              </a:rPr>
              <a:t>Janitor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searches for unused resources and discards them.</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Security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searches </a:t>
            </a:r>
            <a:r>
              <a:rPr lang="en-US" dirty="0" smtClean="0">
                <a:solidFill>
                  <a:srgbClr val="000000"/>
                </a:solidFill>
                <a:latin typeface="Calibri" charset="0"/>
                <a:ea typeface="Calibri" charset="0"/>
                <a:cs typeface="Calibri" charset="0"/>
              </a:rPr>
              <a:t>security </a:t>
            </a:r>
            <a:r>
              <a:rPr lang="en-US" dirty="0">
                <a:solidFill>
                  <a:srgbClr val="000000"/>
                </a:solidFill>
                <a:latin typeface="Calibri" charset="0"/>
                <a:ea typeface="Calibri" charset="0"/>
                <a:cs typeface="Calibri" charset="0"/>
              </a:rPr>
              <a:t>weaknesses, and ends the offending instances.</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Doctor Monkey</a:t>
            </a:r>
            <a:r>
              <a:rPr lang="en-US" dirty="0">
                <a:solidFill>
                  <a:srgbClr val="C00000"/>
                </a:solidFill>
                <a:latin typeface="Calibri" charset="0"/>
                <a:ea typeface="Calibri" charset="0"/>
                <a:cs typeface="Calibri" charset="0"/>
              </a:rPr>
              <a:t>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performs health checks on each instance and monitors other external signs of process health such as CPU and memory usage.</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Latency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simulates a degradation of service and checks to make sure that upstream services react appropriately</a:t>
            </a:r>
            <a:r>
              <a:rPr lang="en-US" dirty="0" smtClean="0">
                <a:solidFill>
                  <a:srgbClr val="000000"/>
                </a:solidFill>
                <a:latin typeface="Calibri" charset="0"/>
                <a:ea typeface="Calibri" charset="0"/>
                <a:cs typeface="Calibri" charset="0"/>
              </a:rPr>
              <a:t>.</a:t>
            </a:r>
            <a:endParaRPr lang="en-US"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6327653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1" name="Shape 201" descr="Conformity Monkey (1).png"/>
          <p:cNvPicPr preferRelativeResize="0"/>
          <p:nvPr/>
        </p:nvPicPr>
        <p:blipFill rotWithShape="1">
          <a:blip r:embed="rId3">
            <a:alphaModFix/>
          </a:blip>
          <a:srcRect/>
          <a:stretch/>
        </p:blipFill>
        <p:spPr>
          <a:xfrm>
            <a:off x="311700" y="1301219"/>
            <a:ext cx="8520596" cy="3545407"/>
          </a:xfrm>
          <a:prstGeom prst="rect">
            <a:avLst/>
          </a:prstGeom>
          <a:noFill/>
          <a:ln>
            <a:noFill/>
          </a:ln>
        </p:spPr>
      </p:pic>
      <p:sp>
        <p:nvSpPr>
          <p:cNvPr id="202" name="Shape 202"/>
          <p:cNvSpPr/>
          <p:nvPr/>
        </p:nvSpPr>
        <p:spPr>
          <a:xfrm>
            <a:off x="237750" y="2020950"/>
            <a:ext cx="1952700" cy="14646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3" name="Shape 203"/>
          <p:cNvSpPr txBox="1"/>
          <p:nvPr/>
        </p:nvSpPr>
        <p:spPr>
          <a:xfrm>
            <a:off x="115700" y="3485625"/>
            <a:ext cx="1656300" cy="435900"/>
          </a:xfrm>
          <a:prstGeom prst="rect">
            <a:avLst/>
          </a:prstGeom>
          <a:noFill/>
          <a:ln>
            <a:noFill/>
          </a:ln>
        </p:spPr>
        <p:txBody>
          <a:bodyPr lIns="91425" tIns="91425" rIns="91425" bIns="91425" anchor="t" anchorCtr="0">
            <a:noAutofit/>
          </a:bodyPr>
          <a:lstStyle/>
          <a:p>
            <a:pPr lvl="0">
              <a:spcBef>
                <a:spcPts val="0"/>
              </a:spcBef>
              <a:buNone/>
            </a:pPr>
            <a:r>
              <a:rPr lang="en" sz="1600" b="1">
                <a:solidFill>
                  <a:schemeClr val="accent2"/>
                </a:solidFill>
              </a:rPr>
              <a:t>Email module</a:t>
            </a:r>
          </a:p>
        </p:txBody>
      </p:sp>
      <p:sp>
        <p:nvSpPr>
          <p:cNvPr id="204" name="Shape 204"/>
          <p:cNvSpPr/>
          <p:nvPr/>
        </p:nvSpPr>
        <p:spPr>
          <a:xfrm>
            <a:off x="3201800" y="3032250"/>
            <a:ext cx="5771100" cy="13002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5" name="Shape 205"/>
          <p:cNvSpPr txBox="1"/>
          <p:nvPr/>
        </p:nvSpPr>
        <p:spPr>
          <a:xfrm>
            <a:off x="7349100" y="2596350"/>
            <a:ext cx="14832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Rule module</a:t>
            </a:r>
          </a:p>
        </p:txBody>
      </p:sp>
      <p:sp>
        <p:nvSpPr>
          <p:cNvPr id="206" name="Shape 206"/>
          <p:cNvSpPr/>
          <p:nvPr/>
        </p:nvSpPr>
        <p:spPr>
          <a:xfrm>
            <a:off x="4248075" y="2020950"/>
            <a:ext cx="1778400" cy="10113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txBox="1"/>
          <p:nvPr/>
        </p:nvSpPr>
        <p:spPr>
          <a:xfrm>
            <a:off x="6026475" y="1933800"/>
            <a:ext cx="17784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Cluster module</a:t>
            </a:r>
          </a:p>
        </p:txBody>
      </p:sp>
      <p:sp>
        <p:nvSpPr>
          <p:cNvPr id="208" name="Shape 208"/>
          <p:cNvSpPr/>
          <p:nvPr/>
        </p:nvSpPr>
        <p:spPr>
          <a:xfrm>
            <a:off x="3929700" y="1313550"/>
            <a:ext cx="562200" cy="7074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9" name="Shape 209"/>
          <p:cNvSpPr txBox="1"/>
          <p:nvPr/>
        </p:nvSpPr>
        <p:spPr>
          <a:xfrm>
            <a:off x="4491900" y="1325175"/>
            <a:ext cx="34002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Monkey Configuration module</a:t>
            </a:r>
          </a:p>
        </p:txBody>
      </p:sp>
      <p:sp>
        <p:nvSpPr>
          <p:cNvPr id="210" name="Shape 210"/>
          <p:cNvSpPr/>
          <p:nvPr/>
        </p:nvSpPr>
        <p:spPr>
          <a:xfrm>
            <a:off x="2266850" y="1271275"/>
            <a:ext cx="1656300" cy="20226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txBox="1"/>
          <p:nvPr/>
        </p:nvSpPr>
        <p:spPr>
          <a:xfrm>
            <a:off x="115700" y="1152425"/>
            <a:ext cx="2454300" cy="435900"/>
          </a:xfrm>
          <a:prstGeom prst="rect">
            <a:avLst/>
          </a:prstGeom>
          <a:noFill/>
          <a:ln>
            <a:noFill/>
          </a:ln>
        </p:spPr>
        <p:txBody>
          <a:bodyPr lIns="91425" tIns="91425" rIns="91425" bIns="91425" anchor="t" anchorCtr="0">
            <a:noAutofit/>
          </a:bodyPr>
          <a:lstStyle/>
          <a:p>
            <a:pPr lvl="0" rtl="0">
              <a:spcBef>
                <a:spcPts val="0"/>
              </a:spcBef>
              <a:buNone/>
            </a:pPr>
            <a:r>
              <a:rPr lang="en" sz="1600" b="1" dirty="0">
                <a:solidFill>
                  <a:schemeClr val="accent2"/>
                </a:solidFill>
              </a:rPr>
              <a:t>Monkey </a:t>
            </a:r>
            <a:r>
              <a:rPr lang="en" sz="1600" b="1" dirty="0" smtClean="0">
                <a:solidFill>
                  <a:schemeClr val="accent2"/>
                </a:solidFill>
              </a:rPr>
              <a:t>module</a:t>
            </a:r>
            <a:endParaRPr lang="en" sz="1600" b="1" dirty="0">
              <a:solidFill>
                <a:schemeClr val="accent2"/>
              </a:solidFill>
            </a:endParaRPr>
          </a:p>
        </p:txBody>
      </p:sp>
      <p:sp>
        <p:nvSpPr>
          <p:cNvPr id="212" name="Shape 212"/>
          <p:cNvSpPr txBox="1"/>
          <p:nvPr/>
        </p:nvSpPr>
        <p:spPr>
          <a:xfrm>
            <a:off x="311699" y="657100"/>
            <a:ext cx="3400200" cy="435900"/>
          </a:xfrm>
          <a:prstGeom prst="rect">
            <a:avLst/>
          </a:prstGeom>
          <a:noFill/>
          <a:ln>
            <a:noFill/>
          </a:ln>
        </p:spPr>
        <p:txBody>
          <a:bodyPr lIns="91425" tIns="91425" rIns="91425" bIns="91425" anchor="t" anchorCtr="0">
            <a:noAutofit/>
          </a:bodyPr>
          <a:lstStyle/>
          <a:p>
            <a:pPr lvl="0">
              <a:spcBef>
                <a:spcPts val="0"/>
              </a:spcBef>
              <a:buNone/>
            </a:pPr>
            <a:r>
              <a:rPr lang="en" sz="1200" dirty="0"/>
              <a:t>Designed by Developers of SimianArmy</a:t>
            </a:r>
          </a:p>
        </p:txBody>
      </p:sp>
      <p:sp>
        <p:nvSpPr>
          <p:cNvPr id="1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Final Class </a:t>
            </a:r>
            <a:r>
              <a:rPr lang="en-US" dirty="0" smtClean="0"/>
              <a:t>D</a:t>
            </a:r>
            <a:r>
              <a:rPr lang="en" dirty="0" err="1" smtClean="0"/>
              <a:t>iagram</a:t>
            </a:r>
            <a:r>
              <a:rPr lang="en" dirty="0" smtClean="0"/>
              <a:t> </a:t>
            </a:r>
            <a:r>
              <a:rPr lang="en" dirty="0"/>
              <a:t>of Conformity Monkey</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50</a:t>
            </a:fld>
            <a:endParaRPr lang="en" sz="1000" dirty="0"/>
          </a:p>
        </p:txBody>
      </p:sp>
    </p:spTree>
    <p:extLst>
      <p:ext uri="{BB962C8B-B14F-4D97-AF65-F5344CB8AC3E}">
        <p14:creationId xmlns:p14="http://schemas.microsoft.com/office/powerpoint/2010/main" val="13797841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Shape 219"/>
          <p:cNvSpPr/>
          <p:nvPr/>
        </p:nvSpPr>
        <p:spPr>
          <a:xfrm>
            <a:off x="2588775" y="3372675"/>
            <a:ext cx="3733800" cy="821400"/>
          </a:xfrm>
          <a:prstGeom prst="upArrowCallout">
            <a:avLst>
              <a:gd name="adj1" fmla="val 30345"/>
              <a:gd name="adj2" fmla="val 25000"/>
              <a:gd name="adj3" fmla="val 25000"/>
              <a:gd name="adj4" fmla="val 64977"/>
            </a:avLst>
          </a:prstGeom>
          <a:noFill/>
          <a:ln>
            <a:noFill/>
          </a:ln>
        </p:spPr>
        <p:txBody>
          <a:bodyPr lIns="91425" tIns="91425" rIns="91425" bIns="91425" anchor="ctr" anchorCtr="0">
            <a:noAutofit/>
          </a:bodyPr>
          <a:lstStyle/>
          <a:p>
            <a:pPr lvl="0">
              <a:spcBef>
                <a:spcPts val="0"/>
              </a:spcBef>
              <a:buNone/>
            </a:pPr>
            <a:r>
              <a:rPr lang="en" sz="1800">
                <a:solidFill>
                  <a:schemeClr val="lt1"/>
                </a:solidFill>
              </a:rPr>
              <a:t>Violate the Open/Closed Principle</a:t>
            </a:r>
          </a:p>
        </p:txBody>
      </p:sp>
      <p:sp>
        <p:nvSpPr>
          <p:cNvPr id="6" name="Title 1"/>
          <p:cNvSpPr txBox="1">
            <a:spLocks/>
          </p:cNvSpPr>
          <p:nvPr/>
        </p:nvSpPr>
        <p:spPr>
          <a:xfrm>
            <a:off x="311699" y="105099"/>
            <a:ext cx="8520600" cy="1288175"/>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Problem-1: How to create custom rules for Conformity Monkey</a:t>
            </a:r>
            <a:endParaRPr lang="en-US" baseline="-25000" dirty="0">
              <a:solidFill>
                <a:schemeClr val="bg2">
                  <a:lumMod val="50000"/>
                </a:schemeClr>
              </a:solidFill>
            </a:endParaRPr>
          </a:p>
        </p:txBody>
      </p:sp>
      <p:sp>
        <p:nvSpPr>
          <p:cNvPr id="7" name="Text Placeholder 2"/>
          <p:cNvSpPr txBox="1">
            <a:spLocks/>
          </p:cNvSpPr>
          <p:nvPr/>
        </p:nvSpPr>
        <p:spPr>
          <a:xfrm>
            <a:off x="311700" y="1393274"/>
            <a:ext cx="8629099" cy="334689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71500" lvl="0" indent="-342900">
              <a:spcAft>
                <a:spcPts val="0"/>
              </a:spcAft>
              <a:buClr>
                <a:srgbClr val="2A2E33"/>
              </a:buClr>
              <a:buFont typeface="Arial" charset="0"/>
              <a:buChar char="•"/>
            </a:pPr>
            <a:r>
              <a:rPr lang="en" sz="2000" dirty="0">
                <a:solidFill>
                  <a:srgbClr val="2A2E33"/>
                </a:solidFill>
                <a:highlight>
                  <a:srgbClr val="FFFFFF"/>
                </a:highlight>
                <a:latin typeface="Arial Hebrew Scholar" charset="-79"/>
                <a:ea typeface="Arial Hebrew Scholar" charset="-79"/>
                <a:cs typeface="Arial Hebrew Scholar" charset="-79"/>
              </a:rPr>
              <a:t>Create a concrete class that implements </a:t>
            </a:r>
            <a:r>
              <a:rPr lang="en" sz="2000" b="1" dirty="0" err="1">
                <a:solidFill>
                  <a:srgbClr val="2A2E33"/>
                </a:solidFill>
                <a:highlight>
                  <a:srgbClr val="FFFFFF"/>
                </a:highlight>
                <a:latin typeface="Arial Hebrew Scholar" charset="-79"/>
                <a:ea typeface="Arial Hebrew Scholar" charset="-79"/>
                <a:cs typeface="Arial Hebrew Scholar" charset="-79"/>
              </a:rPr>
              <a:t>ConformityRule</a:t>
            </a:r>
            <a:r>
              <a:rPr lang="en" sz="2000" dirty="0">
                <a:solidFill>
                  <a:srgbClr val="2A2E33"/>
                </a:solidFill>
                <a:highlight>
                  <a:srgbClr val="FFFFFF"/>
                </a:highlight>
                <a:latin typeface="Arial Hebrew Scholar" charset="-79"/>
                <a:ea typeface="Arial Hebrew Scholar" charset="-79"/>
                <a:cs typeface="Arial Hebrew Scholar" charset="-79"/>
              </a:rPr>
              <a:t>.</a:t>
            </a:r>
          </a:p>
          <a:p>
            <a:pPr marL="571500" lvl="0" indent="-342900">
              <a:spcAft>
                <a:spcPts val="0"/>
              </a:spcAft>
              <a:buClr>
                <a:srgbClr val="2A2E33"/>
              </a:buClr>
              <a:buFont typeface="Arial" charset="0"/>
              <a:buChar char="•"/>
            </a:pPr>
            <a:r>
              <a:rPr lang="en" sz="2000" dirty="0">
                <a:solidFill>
                  <a:srgbClr val="2A2E33"/>
                </a:solidFill>
                <a:highlight>
                  <a:srgbClr val="FFFFFF"/>
                </a:highlight>
                <a:latin typeface="Arial Hebrew Scholar" charset="-79"/>
                <a:ea typeface="Arial Hebrew Scholar" charset="-79"/>
                <a:cs typeface="Arial Hebrew Scholar" charset="-79"/>
              </a:rPr>
              <a:t>Add properties in </a:t>
            </a:r>
            <a:r>
              <a:rPr lang="en" sz="2000" b="1" dirty="0" err="1">
                <a:solidFill>
                  <a:srgbClr val="2A2E33"/>
                </a:solidFill>
                <a:highlight>
                  <a:srgbClr val="FFFFFF"/>
                </a:highlight>
                <a:latin typeface="Arial Hebrew Scholar" charset="-79"/>
                <a:ea typeface="Arial Hebrew Scholar" charset="-79"/>
                <a:cs typeface="Arial Hebrew Scholar" charset="-79"/>
              </a:rPr>
              <a:t>conformity.properties</a:t>
            </a:r>
            <a:r>
              <a:rPr lang="en" sz="2000" dirty="0">
                <a:solidFill>
                  <a:srgbClr val="2A2E33"/>
                </a:solidFill>
                <a:highlight>
                  <a:srgbClr val="FFFFFF"/>
                </a:highlight>
                <a:latin typeface="Arial Hebrew Scholar" charset="-79"/>
                <a:ea typeface="Arial Hebrew Scholar" charset="-79"/>
                <a:cs typeface="Arial Hebrew Scholar" charset="-79"/>
              </a:rPr>
              <a:t> to configure and enable/disable the new rule.</a:t>
            </a:r>
          </a:p>
          <a:p>
            <a:pPr marL="571500" lvl="0" indent="-342900">
              <a:spcAft>
                <a:spcPts val="0"/>
              </a:spcAft>
              <a:buClr>
                <a:srgbClr val="2A2E33"/>
              </a:buClr>
              <a:buFont typeface="Arial" charset="0"/>
              <a:buChar char="•"/>
            </a:pPr>
            <a:r>
              <a:rPr lang="en" sz="2000" dirty="0">
                <a:solidFill>
                  <a:srgbClr val="000000"/>
                </a:solidFill>
                <a:highlight>
                  <a:srgbClr val="FFFFFF"/>
                </a:highlight>
                <a:latin typeface="Arial Hebrew Scholar" charset="-79"/>
                <a:ea typeface="Arial Hebrew Scholar" charset="-79"/>
                <a:cs typeface="Arial Hebrew Scholar" charset="-79"/>
              </a:rPr>
              <a:t>Modify client, </a:t>
            </a:r>
            <a:r>
              <a:rPr lang="en" sz="2000" b="1" dirty="0" err="1">
                <a:solidFill>
                  <a:srgbClr val="000000"/>
                </a:solidFill>
                <a:highlight>
                  <a:srgbClr val="FFFFFF"/>
                </a:highlight>
                <a:latin typeface="Arial Hebrew Scholar" charset="-79"/>
                <a:ea typeface="Arial Hebrew Scholar" charset="-79"/>
                <a:cs typeface="Arial Hebrew Scholar" charset="-79"/>
              </a:rPr>
              <a:t>BasicConformityMonkeyContext</a:t>
            </a:r>
            <a:r>
              <a:rPr lang="en" sz="2000" dirty="0">
                <a:solidFill>
                  <a:srgbClr val="000000"/>
                </a:solidFill>
                <a:highlight>
                  <a:srgbClr val="FFFFFF"/>
                </a:highlight>
                <a:latin typeface="Arial Hebrew Scholar" charset="-79"/>
                <a:ea typeface="Arial Hebrew Scholar" charset="-79"/>
                <a:cs typeface="Arial Hebrew Scholar" charset="-79"/>
              </a:rPr>
              <a:t>, to include the new rule in Monkey Runs</a:t>
            </a:r>
            <a:r>
              <a:rPr lang="en" sz="2000" dirty="0">
                <a:solidFill>
                  <a:srgbClr val="2A2E33"/>
                </a:solidFill>
                <a:highlight>
                  <a:srgbClr val="FFFFFF"/>
                </a:highlight>
                <a:latin typeface="Arial Hebrew Scholar" charset="-79"/>
                <a:ea typeface="Arial Hebrew Scholar" charset="-79"/>
                <a:cs typeface="Arial Hebrew Scholar" charset="-79"/>
              </a:rPr>
              <a:t>.</a:t>
            </a:r>
          </a:p>
          <a:p>
            <a:pPr marL="342900" lvl="0" indent="-342900">
              <a:buFont typeface="Arial" charset="0"/>
              <a:buChar char="•"/>
            </a:pPr>
            <a:endParaRPr lang="en" sz="2000" dirty="0">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51</a:t>
            </a:fld>
            <a:endParaRPr lang="en" sz="1000" dirty="0"/>
          </a:p>
        </p:txBody>
      </p:sp>
    </p:spTree>
    <p:extLst>
      <p:ext uri="{BB962C8B-B14F-4D97-AF65-F5344CB8AC3E}">
        <p14:creationId xmlns:p14="http://schemas.microsoft.com/office/powerpoint/2010/main" val="6125357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Shape 225"/>
          <p:cNvSpPr txBox="1">
            <a:spLocks noGrp="1"/>
          </p:cNvSpPr>
          <p:nvPr>
            <p:ph type="body" idx="1"/>
          </p:nvPr>
        </p:nvSpPr>
        <p:spPr>
          <a:xfrm>
            <a:off x="311699" y="1073326"/>
            <a:ext cx="8520600" cy="3302700"/>
          </a:xfrm>
          <a:prstGeom prst="rect">
            <a:avLst/>
          </a:prstGeom>
        </p:spPr>
        <p:txBody>
          <a:bodyPr lIns="91425" tIns="91425" rIns="91425" bIns="91425" anchor="t" anchorCtr="0">
            <a:noAutofit/>
          </a:bodyPr>
          <a:lstStyle/>
          <a:p>
            <a:pPr marL="457200" marR="0" lvl="0" indent="-228600" algn="l" rtl="0">
              <a:lnSpc>
                <a:spcPct val="115000"/>
              </a:lnSpc>
              <a:spcBef>
                <a:spcPts val="0"/>
              </a:spcBef>
              <a:spcAft>
                <a:spcPts val="0"/>
              </a:spcAft>
              <a:buClr>
                <a:srgbClr val="2A2E33"/>
              </a:buClr>
            </a:pPr>
            <a:r>
              <a:rPr lang="en" sz="1900" dirty="0">
                <a:solidFill>
                  <a:srgbClr val="2A2E33"/>
                </a:solidFill>
                <a:highlight>
                  <a:srgbClr val="FFFFFF"/>
                </a:highlight>
                <a:latin typeface="Arial Hebrew Scholar" charset="-79"/>
                <a:ea typeface="Arial Hebrew Scholar" charset="-79"/>
                <a:cs typeface="Arial Hebrew Scholar" charset="-79"/>
              </a:rPr>
              <a:t>Q: Replace ASG with a third-party tool to handle scaling of my EC2 instances .</a:t>
            </a:r>
          </a:p>
          <a:p>
            <a:pPr marL="457200" marR="0" lvl="0" indent="-228600" algn="l" rtl="0">
              <a:lnSpc>
                <a:spcPct val="115000"/>
              </a:lnSpc>
              <a:spcBef>
                <a:spcPts val="0"/>
              </a:spcBef>
              <a:spcAft>
                <a:spcPts val="0"/>
              </a:spcAft>
              <a:buClr>
                <a:srgbClr val="2A2E33"/>
              </a:buClr>
            </a:pPr>
            <a:r>
              <a:rPr lang="en" sz="1900" dirty="0">
                <a:solidFill>
                  <a:srgbClr val="2A2E33"/>
                </a:solidFill>
                <a:highlight>
                  <a:srgbClr val="FFFFFF"/>
                </a:highlight>
                <a:latin typeface="Arial Hebrew Scholar" charset="-79"/>
                <a:ea typeface="Arial Hebrew Scholar" charset="-79"/>
                <a:cs typeface="Arial Hebrew Scholar" charset="-79"/>
              </a:rPr>
              <a:t>A: They assume the structure of </a:t>
            </a:r>
            <a:r>
              <a:rPr lang="en" sz="1900" dirty="0" err="1">
                <a:solidFill>
                  <a:srgbClr val="2A2E33"/>
                </a:solidFill>
                <a:highlight>
                  <a:srgbClr val="FFFFFF"/>
                </a:highlight>
                <a:latin typeface="Arial Hebrew Scholar" charset="-79"/>
                <a:ea typeface="Arial Hebrew Scholar" charset="-79"/>
                <a:cs typeface="Arial Hebrew Scholar" charset="-79"/>
              </a:rPr>
              <a:t>aws</a:t>
            </a:r>
            <a:r>
              <a:rPr lang="en" sz="1900" dirty="0">
                <a:solidFill>
                  <a:srgbClr val="2A2E33"/>
                </a:solidFill>
                <a:highlight>
                  <a:srgbClr val="FFFFFF"/>
                </a:highlight>
                <a:latin typeface="Arial Hebrew Scholar" charset="-79"/>
                <a:ea typeface="Arial Hebrew Scholar" charset="-79"/>
                <a:cs typeface="Arial Hebrew Scholar" charset="-79"/>
              </a:rPr>
              <a:t> cluster which contains ASGs which contains instances. If you want, you can fork it and </a:t>
            </a:r>
            <a:r>
              <a:rPr lang="en" sz="1900" dirty="0">
                <a:solidFill>
                  <a:srgbClr val="FF0000"/>
                </a:solidFill>
                <a:highlight>
                  <a:srgbClr val="FFFFFF"/>
                </a:highlight>
                <a:latin typeface="Arial Hebrew Scholar" charset="-79"/>
                <a:ea typeface="Arial Hebrew Scholar" charset="-79"/>
                <a:cs typeface="Arial Hebrew Scholar" charset="-79"/>
              </a:rPr>
              <a:t>modify the iteration over instances to be in a way that doesn't use ASGs</a:t>
            </a:r>
            <a:r>
              <a:rPr lang="en" sz="1900" dirty="0">
                <a:solidFill>
                  <a:srgbClr val="2A2E33"/>
                </a:solidFill>
                <a:highlight>
                  <a:srgbClr val="FFFFFF"/>
                </a:highlight>
                <a:latin typeface="Arial Hebrew Scholar" charset="-79"/>
                <a:ea typeface="Arial Hebrew Scholar" charset="-79"/>
                <a:cs typeface="Arial Hebrew Scholar" charset="-79"/>
              </a:rPr>
              <a:t>.</a:t>
            </a:r>
          </a:p>
        </p:txBody>
      </p:sp>
      <p:sp>
        <p:nvSpPr>
          <p:cNvPr id="226" name="Shape 226"/>
          <p:cNvSpPr txBox="1"/>
          <p:nvPr/>
        </p:nvSpPr>
        <p:spPr>
          <a:xfrm>
            <a:off x="311699" y="4142725"/>
            <a:ext cx="3891000" cy="4263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Violate the Open/Closed Principle !!!</a:t>
            </a:r>
          </a:p>
        </p:txBody>
      </p:sp>
      <p:sp>
        <p:nvSpPr>
          <p:cNvPr id="227" name="Shape 227"/>
          <p:cNvSpPr txBox="1"/>
          <p:nvPr/>
        </p:nvSpPr>
        <p:spPr>
          <a:xfrm>
            <a:off x="311699" y="647026"/>
            <a:ext cx="6340800" cy="4263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dirty="0">
                <a:solidFill>
                  <a:srgbClr val="2A2E33"/>
                </a:solidFill>
                <a:latin typeface="Open Sans"/>
                <a:ea typeface="Open Sans"/>
                <a:cs typeface="Open Sans"/>
                <a:sym typeface="Open Sans"/>
              </a:rPr>
              <a:t>  </a:t>
            </a:r>
            <a:r>
              <a:rPr lang="en" sz="1200" dirty="0">
                <a:latin typeface="Open Sans"/>
                <a:ea typeface="Open Sans"/>
                <a:cs typeface="Open Sans"/>
                <a:sym typeface="Open Sans"/>
              </a:rPr>
              <a:t>(from:  https://</a:t>
            </a:r>
            <a:r>
              <a:rPr lang="en" sz="1200" dirty="0" err="1">
                <a:latin typeface="Open Sans"/>
                <a:ea typeface="Open Sans"/>
                <a:cs typeface="Open Sans"/>
                <a:sym typeface="Open Sans"/>
              </a:rPr>
              <a:t>groups.google.com</a:t>
            </a:r>
            <a:r>
              <a:rPr lang="en" sz="1200" dirty="0">
                <a:latin typeface="Open Sans"/>
                <a:ea typeface="Open Sans"/>
                <a:cs typeface="Open Sans"/>
                <a:sym typeface="Open Sans"/>
              </a:rPr>
              <a:t>/forum/#!topic/</a:t>
            </a:r>
            <a:r>
              <a:rPr lang="en" sz="1200" dirty="0" err="1">
                <a:latin typeface="Open Sans"/>
                <a:ea typeface="Open Sans"/>
                <a:cs typeface="Open Sans"/>
                <a:sym typeface="Open Sans"/>
              </a:rPr>
              <a:t>simianarmy</a:t>
            </a:r>
            <a:r>
              <a:rPr lang="en" sz="1200" dirty="0">
                <a:latin typeface="Open Sans"/>
                <a:ea typeface="Open Sans"/>
                <a:cs typeface="Open Sans"/>
                <a:sym typeface="Open Sans"/>
              </a:rPr>
              <a:t>-users/4l1veoxU3NE)</a:t>
            </a:r>
          </a:p>
        </p:txBody>
      </p:sp>
      <p:pic>
        <p:nvPicPr>
          <p:cNvPr id="228" name="Shape 228"/>
          <p:cNvPicPr preferRelativeResize="0"/>
          <p:nvPr/>
        </p:nvPicPr>
        <p:blipFill>
          <a:blip r:embed="rId3">
            <a:alphaModFix/>
          </a:blip>
          <a:stretch>
            <a:fillRect/>
          </a:stretch>
        </p:blipFill>
        <p:spPr>
          <a:xfrm>
            <a:off x="4202699" y="2561726"/>
            <a:ext cx="4157373" cy="2251573"/>
          </a:xfrm>
          <a:prstGeom prst="rect">
            <a:avLst/>
          </a:prstGeom>
          <a:noFill/>
          <a:ln>
            <a:noFill/>
          </a:ln>
        </p:spPr>
      </p:pic>
      <p:sp>
        <p:nvSpPr>
          <p:cNvPr id="8" name="Title 1"/>
          <p:cNvSpPr txBox="1">
            <a:spLocks/>
          </p:cNvSpPr>
          <p:nvPr/>
        </p:nvSpPr>
        <p:spPr>
          <a:xfrm>
            <a:off x="311699" y="105099"/>
            <a:ext cx="8520600" cy="7146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Problem-2: How to replace Auto Scaling Groups</a:t>
            </a:r>
            <a:endParaRPr lang="en-US"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52</a:t>
            </a:fld>
            <a:endParaRPr lang="en" sz="1000" dirty="0"/>
          </a:p>
        </p:txBody>
      </p:sp>
    </p:spTree>
    <p:extLst>
      <p:ext uri="{BB962C8B-B14F-4D97-AF65-F5344CB8AC3E}">
        <p14:creationId xmlns:p14="http://schemas.microsoft.com/office/powerpoint/2010/main" val="4570562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Janitor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53</a:t>
            </a:fld>
            <a:endParaRPr lang="en" sz="1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2725663" y="1646916"/>
            <a:ext cx="3743374" cy="3213100"/>
          </a:xfrm>
          <a:prstGeom prst="rect">
            <a:avLst/>
          </a:prstGeom>
        </p:spPr>
      </p:pic>
    </p:spTree>
    <p:extLst>
      <p:ext uri="{BB962C8B-B14F-4D97-AF65-F5344CB8AC3E}">
        <p14:creationId xmlns:p14="http://schemas.microsoft.com/office/powerpoint/2010/main" val="6009563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smtClean="0"/>
              <a:t>What does Janitor </a:t>
            </a:r>
            <a:r>
              <a:rPr lang="en-US" dirty="0" smtClean="0"/>
              <a:t>Monkey Do</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54</a:t>
            </a:fld>
            <a:endParaRPr lang="en" sz="1000" dirty="0"/>
          </a:p>
        </p:txBody>
      </p:sp>
      <p:sp>
        <p:nvSpPr>
          <p:cNvPr id="7" name="Shape 73"/>
          <p:cNvSpPr txBox="1">
            <a:spLocks noGrp="1"/>
          </p:cNvSpPr>
          <p:nvPr>
            <p:ph type="body" idx="1"/>
          </p:nvPr>
        </p:nvSpPr>
        <p:spPr>
          <a:xfrm>
            <a:off x="311699" y="756472"/>
            <a:ext cx="7552141" cy="4103544"/>
          </a:xfrm>
          <a:prstGeom prst="rect">
            <a:avLst/>
          </a:prstGeom>
        </p:spPr>
        <p:txBody>
          <a:bodyPr lIns="91425" tIns="91425" rIns="91425" bIns="91425" anchor="t" anchorCtr="0">
            <a:noAutofit/>
          </a:bodyPr>
          <a:lstStyle/>
          <a:p>
            <a:pPr marL="342900" lvl="0" indent="-342900">
              <a:lnSpc>
                <a:spcPct val="100000"/>
              </a:lnSpc>
              <a:buFont typeface="Arial" panose="020B0604020202020204" pitchFamily="34" charset="0"/>
              <a:buChar char="•"/>
            </a:pPr>
            <a:r>
              <a:rPr lang="en-US" altLang="zh-TW" sz="2000" dirty="0" smtClean="0">
                <a:solidFill>
                  <a:srgbClr val="000000"/>
                </a:solidFill>
                <a:latin typeface="Calibri" charset="0"/>
                <a:ea typeface="Calibri" charset="0"/>
                <a:cs typeface="Calibri" charset="0"/>
              </a:rPr>
              <a:t>Automatically cleans up the resources that are no longer needed.</a:t>
            </a:r>
          </a:p>
          <a:p>
            <a:pPr marL="342900" lvl="0" indent="-342900">
              <a:lnSpc>
                <a:spcPct val="100000"/>
              </a:lnSpc>
              <a:buFont typeface="Arial" panose="020B0604020202020204" pitchFamily="34" charset="0"/>
              <a:buChar char="•"/>
            </a:pPr>
            <a:endParaRPr lang="en-US" sz="2000" dirty="0" smtClean="0">
              <a:solidFill>
                <a:srgbClr val="000000"/>
              </a:solidFill>
              <a:latin typeface="Calibri" charset="0"/>
              <a:ea typeface="Calibri" charset="0"/>
              <a:cs typeface="Calibri" charset="0"/>
            </a:endParaRP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Mark the resources</a:t>
            </a: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Notify the owners</a:t>
            </a: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Cleanup the resources</a:t>
            </a:r>
          </a:p>
          <a:p>
            <a:pPr marL="285750" lvl="0" indent="-285750">
              <a:lnSpc>
                <a:spcPct val="100000"/>
              </a:lnSpc>
              <a:buFont typeface="Arial" charset="0"/>
              <a:buChar char="•"/>
            </a:pPr>
            <a:endParaRPr lang="en" sz="2000" dirty="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204707"/>
            <a:ext cx="3463206" cy="3272302"/>
          </a:xfrm>
          <a:prstGeom prst="rect">
            <a:avLst/>
          </a:prstGeom>
        </p:spPr>
      </p:pic>
    </p:spTree>
    <p:extLst>
      <p:ext uri="{BB962C8B-B14F-4D97-AF65-F5344CB8AC3E}">
        <p14:creationId xmlns:p14="http://schemas.microsoft.com/office/powerpoint/2010/main" val="3190332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55</a:t>
            </a:fld>
            <a:endParaRPr lang="en" sz="1000" dirty="0"/>
          </a:p>
        </p:txBody>
      </p:sp>
      <p:sp>
        <p:nvSpPr>
          <p:cNvPr id="7" name="Shape 73"/>
          <p:cNvSpPr txBox="1">
            <a:spLocks noGrp="1"/>
          </p:cNvSpPr>
          <p:nvPr>
            <p:ph type="body" idx="1"/>
          </p:nvPr>
        </p:nvSpPr>
        <p:spPr>
          <a:xfrm>
            <a:off x="311699" y="821700"/>
            <a:ext cx="8520601" cy="3086271"/>
          </a:xfrm>
          <a:prstGeom prst="rect">
            <a:avLst/>
          </a:prstGeom>
        </p:spPr>
        <p:txBody>
          <a:bodyPr lIns="91425" tIns="91425" rIns="91425" bIns="91425" anchor="t" anchorCtr="0">
            <a:noAutofit/>
          </a:bodyPr>
          <a:lstStyle/>
          <a:p>
            <a:pPr marL="342900" lvl="0" indent="-342900">
              <a:lnSpc>
                <a:spcPct val="100000"/>
              </a:lnSpc>
              <a:buFont typeface="+mj-lt"/>
              <a:buAutoNum type="arabicPeriod"/>
            </a:pPr>
            <a:r>
              <a:rPr lang="en-US" dirty="0" smtClean="0">
                <a:solidFill>
                  <a:srgbClr val="000000"/>
                </a:solidFill>
                <a:latin typeface="Calibri" charset="0"/>
                <a:ea typeface="Calibri" charset="0"/>
                <a:cs typeface="Calibri" charset="0"/>
              </a:rPr>
              <a:t>Janitor Monkey marks resources that are no longer needed, aka invalid.</a:t>
            </a:r>
          </a:p>
          <a:p>
            <a:pPr marL="342900" indent="-342900">
              <a:lnSpc>
                <a:spcPct val="100000"/>
              </a:lnSpc>
              <a:buFont typeface="+mj-lt"/>
              <a:buAutoNum type="arabicPeriod"/>
            </a:pPr>
            <a:r>
              <a:rPr lang="en-US" dirty="0" smtClean="0">
                <a:solidFill>
                  <a:srgbClr val="000000"/>
                </a:solidFill>
                <a:latin typeface="Calibri" charset="0"/>
                <a:ea typeface="Calibri" charset="0"/>
                <a:cs typeface="Calibri" charset="0"/>
              </a:rPr>
              <a:t>For each resource type, there are some rules determining whether the resource is valid. For example, type ASG has </a:t>
            </a:r>
            <a:r>
              <a:rPr lang="en-US" altLang="zh-TW" dirty="0" err="1" smtClean="0">
                <a:solidFill>
                  <a:srgbClr val="000000"/>
                </a:solidFill>
                <a:latin typeface="Calibri" charset="0"/>
                <a:ea typeface="Calibri" charset="0"/>
                <a:cs typeface="Calibri" charset="0"/>
              </a:rPr>
              <a:t>OldEmptyASG</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SuspendedASG</a:t>
            </a:r>
            <a:r>
              <a:rPr lang="en-US" altLang="zh-TW" dirty="0" smtClean="0">
                <a:solidFill>
                  <a:srgbClr val="000000"/>
                </a:solidFill>
                <a:latin typeface="Calibri" charset="0"/>
                <a:ea typeface="Calibri" charset="0"/>
                <a:cs typeface="Calibri" charset="0"/>
              </a:rPr>
              <a:t> rules, while type ELB has </a:t>
            </a:r>
            <a:r>
              <a:rPr lang="en-US" altLang="zh-TW" dirty="0" err="1" smtClean="0">
                <a:solidFill>
                  <a:srgbClr val="000000"/>
                </a:solidFill>
                <a:latin typeface="Calibri" charset="0"/>
                <a:ea typeface="Calibri" charset="0"/>
                <a:cs typeface="Calibri" charset="0"/>
              </a:rPr>
              <a:t>OrphanedELB</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OldDetachedELB</a:t>
            </a:r>
            <a:r>
              <a:rPr lang="en-US" altLang="zh-TW" dirty="0">
                <a:solidFill>
                  <a:srgbClr val="000000"/>
                </a:solidFill>
                <a:latin typeface="Calibri" charset="0"/>
                <a:ea typeface="Calibri" charset="0"/>
                <a:cs typeface="Calibri" charset="0"/>
              </a:rPr>
              <a:t> </a:t>
            </a:r>
            <a:r>
              <a:rPr lang="en-US" altLang="zh-TW" dirty="0" smtClean="0">
                <a:solidFill>
                  <a:srgbClr val="000000"/>
                </a:solidFill>
                <a:latin typeface="Calibri" charset="0"/>
                <a:ea typeface="Calibri" charset="0"/>
                <a:cs typeface="Calibri" charset="0"/>
              </a:rPr>
              <a:t>rules.</a:t>
            </a:r>
            <a:endParaRPr lang="en-US" dirty="0" smtClean="0">
              <a:solidFill>
                <a:srgbClr val="000000"/>
              </a:solidFill>
              <a:latin typeface="Calibri" charset="0"/>
              <a:ea typeface="Calibri" charset="0"/>
              <a:cs typeface="Calibri" charset="0"/>
            </a:endParaRPr>
          </a:p>
          <a:p>
            <a:pPr marL="342900" lvl="0" indent="-342900">
              <a:lnSpc>
                <a:spcPct val="100000"/>
              </a:lnSpc>
              <a:buFont typeface="+mj-lt"/>
              <a:buAutoNum type="arabicPeriod"/>
            </a:pPr>
            <a:r>
              <a:rPr lang="en-US" dirty="0" smtClean="0">
                <a:solidFill>
                  <a:srgbClr val="000000"/>
                </a:solidFill>
                <a:latin typeface="Calibri" charset="0"/>
                <a:ea typeface="Calibri" charset="0"/>
                <a:cs typeface="Calibri" charset="0"/>
              </a:rPr>
              <a:t>After marking the resources, Janitor Money will send a notification email to the owner of the each marked resource. Afterwards, Janitor Monkey will cleanup the marked resources.</a:t>
            </a:r>
          </a:p>
        </p:txBody>
      </p:sp>
      <p:sp>
        <p:nvSpPr>
          <p:cNvPr id="6"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 Statements</a:t>
            </a:r>
            <a:endParaRPr lang="en" baseline="-25000" dirty="0"/>
          </a:p>
        </p:txBody>
      </p:sp>
    </p:spTree>
    <p:extLst>
      <p:ext uri="{BB962C8B-B14F-4D97-AF65-F5344CB8AC3E}">
        <p14:creationId xmlns:p14="http://schemas.microsoft.com/office/powerpoint/2010/main" val="11673139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56</a:t>
            </a:fld>
            <a:endParaRPr lang="en" sz="1000" dirty="0"/>
          </a:p>
        </p:txBody>
      </p:sp>
      <p:sp>
        <p:nvSpPr>
          <p:cNvPr id="7" name="Shape 73"/>
          <p:cNvSpPr txBox="1">
            <a:spLocks noGrp="1"/>
          </p:cNvSpPr>
          <p:nvPr>
            <p:ph type="body" idx="1"/>
          </p:nvPr>
        </p:nvSpPr>
        <p:spPr>
          <a:xfrm>
            <a:off x="311699" y="756472"/>
            <a:ext cx="8709458" cy="4103544"/>
          </a:xfrm>
          <a:prstGeom prst="rect">
            <a:avLst/>
          </a:prstGeom>
        </p:spPr>
        <p:txBody>
          <a:bodyPr lIns="91425" tIns="91425" rIns="91425" bIns="91425" anchor="t" anchorCtr="0">
            <a:noAutofit/>
          </a:bodyPr>
          <a:lstStyle/>
          <a:p>
            <a:pPr lvl="0">
              <a:lnSpc>
                <a:spcPct val="100000"/>
              </a:lnSpc>
            </a:pPr>
            <a:r>
              <a:rPr lang="en-US" dirty="0" smtClean="0">
                <a:solidFill>
                  <a:srgbClr val="000000"/>
                </a:solidFill>
                <a:latin typeface="Calibri" charset="0"/>
                <a:ea typeface="Calibri" charset="0"/>
                <a:cs typeface="Calibri" charset="0"/>
              </a:rPr>
              <a:t>Janitor Monkey marks resources that are no longer needed, </a:t>
            </a:r>
            <a:r>
              <a:rPr lang="en-US" dirty="0" err="1" smtClean="0">
                <a:solidFill>
                  <a:srgbClr val="000000"/>
                </a:solidFill>
                <a:latin typeface="Calibri" charset="0"/>
                <a:ea typeface="Calibri" charset="0"/>
                <a:cs typeface="Calibri" charset="0"/>
              </a:rPr>
              <a:t>a.k.a</a:t>
            </a:r>
            <a:r>
              <a:rPr lang="en-US" dirty="0" smtClean="0">
                <a:solidFill>
                  <a:srgbClr val="000000"/>
                </a:solidFill>
                <a:latin typeface="Calibri" charset="0"/>
                <a:ea typeface="Calibri" charset="0"/>
                <a:cs typeface="Calibri" charset="0"/>
              </a:rPr>
              <a:t> invalid.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14" y="1586855"/>
            <a:ext cx="6760564" cy="1897548"/>
          </a:xfrm>
          <a:prstGeom prst="rect">
            <a:avLst/>
          </a:prstGeom>
        </p:spPr>
      </p:pic>
      <p:sp>
        <p:nvSpPr>
          <p:cNvPr id="8"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a:t>
            </a:r>
            <a:r>
              <a:rPr lang="en-US" baseline="-25000" dirty="0" smtClean="0"/>
              <a:t>1</a:t>
            </a:r>
            <a:endParaRPr lang="en" baseline="-25000" dirty="0"/>
          </a:p>
        </p:txBody>
      </p:sp>
    </p:spTree>
    <p:extLst>
      <p:ext uri="{BB962C8B-B14F-4D97-AF65-F5344CB8AC3E}">
        <p14:creationId xmlns:p14="http://schemas.microsoft.com/office/powerpoint/2010/main" val="3389399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57</a:t>
            </a:fld>
            <a:endParaRPr lang="en" sz="1000" dirty="0"/>
          </a:p>
        </p:txBody>
      </p:sp>
      <p:sp>
        <p:nvSpPr>
          <p:cNvPr id="7" name="Shape 73"/>
          <p:cNvSpPr txBox="1">
            <a:spLocks noGrp="1"/>
          </p:cNvSpPr>
          <p:nvPr>
            <p:ph type="body" idx="1"/>
          </p:nvPr>
        </p:nvSpPr>
        <p:spPr>
          <a:xfrm>
            <a:off x="311699" y="756472"/>
            <a:ext cx="8427567" cy="2095585"/>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For each resource type, there are some rules determining whether the resource is valid. For example, type ASG has </a:t>
            </a:r>
            <a:r>
              <a:rPr lang="en-US" altLang="zh-TW" dirty="0" err="1" smtClean="0">
                <a:solidFill>
                  <a:srgbClr val="000000"/>
                </a:solidFill>
                <a:latin typeface="Calibri" charset="0"/>
                <a:ea typeface="Calibri" charset="0"/>
                <a:cs typeface="Calibri" charset="0"/>
              </a:rPr>
              <a:t>OldEmptyASG</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SuspendedASG</a:t>
            </a:r>
            <a:r>
              <a:rPr lang="en-US" altLang="zh-TW" dirty="0" smtClean="0">
                <a:solidFill>
                  <a:srgbClr val="000000"/>
                </a:solidFill>
                <a:latin typeface="Calibri" charset="0"/>
                <a:ea typeface="Calibri" charset="0"/>
                <a:cs typeface="Calibri" charset="0"/>
              </a:rPr>
              <a:t> rules, while type ELB has </a:t>
            </a:r>
            <a:r>
              <a:rPr lang="en-US" altLang="zh-TW" dirty="0" err="1" smtClean="0">
                <a:solidFill>
                  <a:srgbClr val="000000"/>
                </a:solidFill>
                <a:latin typeface="Calibri" charset="0"/>
                <a:ea typeface="Calibri" charset="0"/>
                <a:cs typeface="Calibri" charset="0"/>
              </a:rPr>
              <a:t>OrphanedELB</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OldDetachedELB</a:t>
            </a:r>
            <a:r>
              <a:rPr lang="en-US" altLang="zh-TW" dirty="0">
                <a:solidFill>
                  <a:srgbClr val="000000"/>
                </a:solidFill>
                <a:latin typeface="Calibri" charset="0"/>
                <a:ea typeface="Calibri" charset="0"/>
                <a:cs typeface="Calibri" charset="0"/>
              </a:rPr>
              <a:t> </a:t>
            </a:r>
            <a:r>
              <a:rPr lang="en-US" altLang="zh-TW" dirty="0" smtClean="0">
                <a:solidFill>
                  <a:srgbClr val="000000"/>
                </a:solidFill>
                <a:latin typeface="Calibri" charset="0"/>
                <a:ea typeface="Calibri" charset="0"/>
                <a:cs typeface="Calibri" charset="0"/>
              </a:rPr>
              <a:t>rules.</a:t>
            </a:r>
            <a:endParaRPr lang="en-US" dirty="0" smtClean="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314" y="1730424"/>
            <a:ext cx="5916972" cy="3297107"/>
          </a:xfrm>
          <a:prstGeom prst="rect">
            <a:avLst/>
          </a:prstGeom>
        </p:spPr>
      </p:pic>
      <p:sp>
        <p:nvSpPr>
          <p:cNvPr id="8"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a:t>
            </a:r>
            <a:r>
              <a:rPr lang="en-US" baseline="-25000" dirty="0" smtClean="0"/>
              <a:t>2</a:t>
            </a:r>
            <a:endParaRPr lang="en" baseline="-25000" dirty="0"/>
          </a:p>
        </p:txBody>
      </p:sp>
    </p:spTree>
    <p:extLst>
      <p:ext uri="{BB962C8B-B14F-4D97-AF65-F5344CB8AC3E}">
        <p14:creationId xmlns:p14="http://schemas.microsoft.com/office/powerpoint/2010/main" val="1573671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58</a:t>
            </a:fld>
            <a:endParaRPr lang="en" sz="1000" dirty="0"/>
          </a:p>
        </p:txBody>
      </p:sp>
      <p:sp>
        <p:nvSpPr>
          <p:cNvPr id="7" name="Shape 73"/>
          <p:cNvSpPr txBox="1">
            <a:spLocks noGrp="1"/>
          </p:cNvSpPr>
          <p:nvPr>
            <p:ph type="body" idx="1"/>
          </p:nvPr>
        </p:nvSpPr>
        <p:spPr>
          <a:xfrm>
            <a:off x="319240" y="756472"/>
            <a:ext cx="8427567" cy="3478071"/>
          </a:xfrm>
          <a:prstGeom prst="rect">
            <a:avLst/>
          </a:prstGeom>
        </p:spPr>
        <p:txBody>
          <a:bodyPr lIns="91425" tIns="91425" rIns="91425" bIns="91425" anchor="t" anchorCtr="0">
            <a:noAutofit/>
          </a:bodyPr>
          <a:lstStyle/>
          <a:p>
            <a:pPr lvl="0">
              <a:lnSpc>
                <a:spcPct val="100000"/>
              </a:lnSpc>
            </a:pPr>
            <a:r>
              <a:rPr lang="en-US" dirty="0" smtClean="0">
                <a:solidFill>
                  <a:srgbClr val="000000"/>
                </a:solidFill>
                <a:latin typeface="Calibri" charset="0"/>
                <a:ea typeface="Calibri" charset="0"/>
                <a:cs typeface="Calibri" charset="0"/>
              </a:rPr>
              <a:t>After marking the resources, Janitor Money will send a notification email to the owner of the each marked resource. After that, Janitor Monkey will cleanup the marked resources.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788" y="1652865"/>
            <a:ext cx="5932126" cy="3305551"/>
          </a:xfrm>
          <a:prstGeom prst="rect">
            <a:avLst/>
          </a:prstGeom>
        </p:spPr>
      </p:pic>
      <p:sp>
        <p:nvSpPr>
          <p:cNvPr id="8"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a:t>
            </a:r>
            <a:r>
              <a:rPr lang="en-US" baseline="-25000" dirty="0"/>
              <a:t>3</a:t>
            </a:r>
            <a:endParaRPr lang="en" baseline="-25000" dirty="0"/>
          </a:p>
        </p:txBody>
      </p:sp>
    </p:spTree>
    <p:extLst>
      <p:ext uri="{BB962C8B-B14F-4D97-AF65-F5344CB8AC3E}">
        <p14:creationId xmlns:p14="http://schemas.microsoft.com/office/powerpoint/2010/main" val="18561281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59</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1" y="958913"/>
            <a:ext cx="6838747" cy="3810746"/>
          </a:xfrm>
          <a:prstGeom prst="rect">
            <a:avLst/>
          </a:prstGeom>
        </p:spPr>
      </p:pic>
      <p:sp>
        <p:nvSpPr>
          <p:cNvPr id="6" name="Shape 130"/>
          <p:cNvSpPr/>
          <p:nvPr/>
        </p:nvSpPr>
        <p:spPr>
          <a:xfrm>
            <a:off x="5454757" y="319106"/>
            <a:ext cx="3017700" cy="1169100"/>
          </a:xfrm>
          <a:prstGeom prst="doubleWave">
            <a:avLst>
              <a:gd name="adj1" fmla="val 625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dirty="0" smtClean="0"/>
              <a:t>If we want to add new rules, we have to modified existed class, which violates</a:t>
            </a:r>
            <a:endParaRPr lang="en" b="1" dirty="0"/>
          </a:p>
          <a:p>
            <a:pPr lvl="0" algn="ctr">
              <a:spcBef>
                <a:spcPts val="0"/>
              </a:spcBef>
              <a:buNone/>
            </a:pPr>
            <a:r>
              <a:rPr lang="en" b="1" dirty="0"/>
              <a:t>Open/Closed Principle</a:t>
            </a:r>
          </a:p>
        </p:txBody>
      </p:sp>
      <p:cxnSp>
        <p:nvCxnSpPr>
          <p:cNvPr id="8" name="Shape 131"/>
          <p:cNvCxnSpPr>
            <a:endCxn id="3" idx="3"/>
          </p:cNvCxnSpPr>
          <p:nvPr/>
        </p:nvCxnSpPr>
        <p:spPr>
          <a:xfrm rot="5400000">
            <a:off x="6331808" y="1925860"/>
            <a:ext cx="1543337" cy="333515"/>
          </a:xfrm>
          <a:prstGeom prst="curvedConnector2">
            <a:avLst/>
          </a:prstGeom>
          <a:noFill/>
          <a:ln w="19050" cap="flat" cmpd="sng">
            <a:solidFill>
              <a:srgbClr val="E06666"/>
            </a:solidFill>
            <a:prstDash val="solid"/>
            <a:round/>
            <a:headEnd type="none" w="lg" len="lg"/>
            <a:tailEnd type="none" w="lg" len="lg"/>
          </a:ln>
        </p:spPr>
      </p:cxnSp>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Initial Design</a:t>
            </a:r>
            <a:endParaRPr lang="en" baseline="-25000" dirty="0"/>
          </a:p>
        </p:txBody>
      </p:sp>
    </p:spTree>
    <p:extLst>
      <p:ext uri="{BB962C8B-B14F-4D97-AF65-F5344CB8AC3E}">
        <p14:creationId xmlns:p14="http://schemas.microsoft.com/office/powerpoint/2010/main" val="489981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a:t>
            </a:fld>
            <a:endParaRPr lang="en" sz="1000" dirty="0"/>
          </a:p>
        </p:txBody>
      </p:sp>
      <p:graphicFrame>
        <p:nvGraphicFramePr>
          <p:cNvPr id="6" name="Table 5"/>
          <p:cNvGraphicFramePr>
            <a:graphicFrameLocks noGrp="1"/>
          </p:cNvGraphicFramePr>
          <p:nvPr>
            <p:extLst>
              <p:ext uri="{D42A27DB-BD31-4B8C-83A1-F6EECF244321}">
                <p14:modId xmlns:p14="http://schemas.microsoft.com/office/powerpoint/2010/main" val="2036121250"/>
              </p:ext>
            </p:extLst>
          </p:nvPr>
        </p:nvGraphicFramePr>
        <p:xfrm>
          <a:off x="1900385" y="773406"/>
          <a:ext cx="4962870" cy="4086610"/>
        </p:xfrm>
        <a:graphic>
          <a:graphicData uri="http://schemas.openxmlformats.org/drawingml/2006/table">
            <a:tbl>
              <a:tblPr firstRow="1" firstCol="1" bandRow="1"/>
              <a:tblGrid>
                <a:gridCol w="1649790"/>
                <a:gridCol w="3313080"/>
              </a:tblGrid>
              <a:tr h="246130">
                <a:tc>
                  <a:txBody>
                    <a:bodyPr/>
                    <a:lstStyle/>
                    <a:p>
                      <a:pPr marL="0" marR="0" algn="l"/>
                      <a:r>
                        <a:rPr lang="en-US" sz="1200" b="1" kern="100">
                          <a:solidFill>
                            <a:srgbClr val="000000"/>
                          </a:solidFill>
                          <a:effectLst/>
                          <a:latin typeface="Calibri" charset="0"/>
                          <a:ea typeface="ＭＳ ゴシック" charset="-128"/>
                        </a:rPr>
                        <a:t>Module</a:t>
                      </a:r>
                      <a:endParaRPr lang="en-US" sz="1200" kern="100">
                        <a:solidFill>
                          <a:srgbClr val="000000"/>
                        </a:solidFill>
                        <a:effectLst/>
                        <a:latin typeface="Calibri" charset="0"/>
                        <a:ea typeface="ＭＳ 明朝" charset="-128"/>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28575"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b="1" kern="100">
                          <a:solidFill>
                            <a:srgbClr val="000000"/>
                          </a:solidFill>
                          <a:effectLst/>
                          <a:latin typeface="Calibri" charset="0"/>
                          <a:ea typeface="標楷體" charset="0"/>
                          <a:cs typeface="Times New Roman" charset="0"/>
                        </a:rPr>
                        <a:t>Descriptions</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28575" cap="flat" cmpd="sng" algn="ctr">
                      <a:solidFill>
                        <a:srgbClr val="5B9BD5"/>
                      </a:solidFill>
                      <a:prstDash val="solid"/>
                      <a:round/>
                      <a:headEnd type="none" w="med" len="med"/>
                      <a:tailEnd type="none" w="med" len="med"/>
                    </a:lnB>
                    <a:solidFill>
                      <a:srgbClr val="FFFFFF"/>
                    </a:solidFill>
                  </a:tcPr>
                </a:tc>
              </a:tr>
              <a:tr h="36245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Client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28575"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functionality/interface that allows the monkeys to interact with the cloud.</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28575"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543675">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Resource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 of getting the common properties of a resource and the methods to add and retrieve additional properties of one.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543675">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Chaos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a:solidFill>
                            <a:srgbClr val="000000"/>
                          </a:solidFill>
                          <a:effectLst/>
                          <a:latin typeface="Calibri" charset="0"/>
                          <a:ea typeface="標楷體" charset="0"/>
                          <a:cs typeface="Times New Roman" charset="0"/>
                        </a:rPr>
                        <a:t>Provides functionality of creating different types of chaos on AWS, thus causing small disruptions and testing ability to withstand such unexpected events.</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36245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Janitor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a:solidFill>
                            <a:srgbClr val="000000"/>
                          </a:solidFill>
                          <a:effectLst/>
                          <a:latin typeface="Calibri" charset="0"/>
                          <a:ea typeface="標楷體" charset="0"/>
                          <a:cs typeface="Times New Roman" charset="0"/>
                        </a:rPr>
                        <a:t>Provides functionalities of searching for unused resources, marking of them, and cleaning up.</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60200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Conformity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functionalities of getting clusters, as well as applying a set of rules to perform conformity checks. A cluster is the basic unit of conformity check.</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532077">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Crawler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 of getting auto-scaling-groups from AWS</a:t>
                      </a:r>
                      <a:r>
                        <a:rPr lang="en-US" sz="1200" kern="100" dirty="0" smtClean="0">
                          <a:solidFill>
                            <a:srgbClr val="000000"/>
                          </a:solidFill>
                          <a:effectLst/>
                          <a:latin typeface="Calibri" charset="0"/>
                          <a:ea typeface="標楷體" charset="0"/>
                          <a:cs typeface="Times New Roman" charset="0"/>
                        </a:rPr>
                        <a:t>. Retrieves information</a:t>
                      </a:r>
                      <a:r>
                        <a:rPr lang="en-US" sz="1200" kern="100" baseline="0" dirty="0" smtClean="0">
                          <a:solidFill>
                            <a:srgbClr val="000000"/>
                          </a:solidFill>
                          <a:effectLst/>
                          <a:latin typeface="Calibri" charset="0"/>
                          <a:ea typeface="標楷體" charset="0"/>
                          <a:cs typeface="Times New Roman" charset="0"/>
                        </a:rPr>
                        <a:t> of such instances, for usages by Janitor Monkey.</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532077">
                <a:tc>
                  <a:txBody>
                    <a:bodyPr/>
                    <a:lstStyle/>
                    <a:p>
                      <a:pPr marL="0" marR="0" algn="l">
                        <a:spcBef>
                          <a:spcPts val="0"/>
                        </a:spcBef>
                        <a:spcAft>
                          <a:spcPts val="0"/>
                        </a:spcAft>
                      </a:pPr>
                      <a:r>
                        <a:rPr lang="en-US" sz="1200" b="1" kern="100" dirty="0" smtClean="0">
                          <a:solidFill>
                            <a:srgbClr val="000000"/>
                          </a:solidFill>
                          <a:effectLst/>
                          <a:latin typeface="Calibri" charset="0"/>
                          <a:ea typeface="標楷體" charset="0"/>
                          <a:cs typeface="Times New Roman" charset="0"/>
                        </a:rPr>
                        <a:t>Utilities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functionalities of </a:t>
                      </a:r>
                      <a:r>
                        <a:rPr lang="en-US" sz="1200" kern="100" dirty="0" smtClean="0">
                          <a:solidFill>
                            <a:srgbClr val="000000"/>
                          </a:solidFill>
                          <a:effectLst/>
                          <a:latin typeface="Calibri" charset="0"/>
                          <a:ea typeface="標楷體" charset="0"/>
                          <a:cs typeface="Times New Roman" charset="0"/>
                        </a:rPr>
                        <a:t>scheduling monkeys deployment</a:t>
                      </a:r>
                      <a:r>
                        <a:rPr lang="en-US" sz="1200" kern="100" baseline="0" dirty="0" smtClean="0">
                          <a:solidFill>
                            <a:srgbClr val="000000"/>
                          </a:solidFill>
                          <a:effectLst/>
                          <a:latin typeface="Calibri" charset="0"/>
                          <a:ea typeface="標楷體" charset="0"/>
                          <a:cs typeface="Times New Roman" charset="0"/>
                        </a:rPr>
                        <a:t>, recording and finding events in data storage as well as notifying admins via email.</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bl>
          </a:graphicData>
        </a:graphic>
      </p:graphicFrame>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Architecture Expression</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3292328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60</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903" y="1000624"/>
            <a:ext cx="6230239" cy="3965993"/>
          </a:xfrm>
          <a:prstGeom prst="rect">
            <a:avLst/>
          </a:prstGeom>
        </p:spPr>
      </p:pic>
      <p:sp>
        <p:nvSpPr>
          <p:cNvPr id="7" name="Shape 73"/>
          <p:cNvSpPr txBox="1">
            <a:spLocks noGrp="1"/>
          </p:cNvSpPr>
          <p:nvPr>
            <p:ph type="body" idx="1"/>
          </p:nvPr>
        </p:nvSpPr>
        <p:spPr>
          <a:xfrm>
            <a:off x="311699" y="931849"/>
            <a:ext cx="8427567" cy="4103544"/>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Encapsulate each rule into a concrete class.</a:t>
            </a:r>
          </a:p>
        </p:txBody>
      </p:sp>
      <p:sp>
        <p:nvSpPr>
          <p:cNvPr id="8"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Encapsulate what varies</a:t>
            </a:r>
            <a:endParaRPr lang="en" baseline="-25000" dirty="0"/>
          </a:p>
        </p:txBody>
      </p:sp>
    </p:spTree>
    <p:extLst>
      <p:ext uri="{BB962C8B-B14F-4D97-AF65-F5344CB8AC3E}">
        <p14:creationId xmlns:p14="http://schemas.microsoft.com/office/powerpoint/2010/main" val="17918233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61</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895" y="953284"/>
            <a:ext cx="5762391" cy="4005565"/>
          </a:xfrm>
          <a:prstGeom prst="rect">
            <a:avLst/>
          </a:prstGeom>
        </p:spPr>
      </p:pic>
      <p:sp>
        <p:nvSpPr>
          <p:cNvPr id="5" name="Shape 73"/>
          <p:cNvSpPr txBox="1">
            <a:spLocks noGrp="1"/>
          </p:cNvSpPr>
          <p:nvPr>
            <p:ph type="body" idx="1"/>
          </p:nvPr>
        </p:nvSpPr>
        <p:spPr>
          <a:xfrm>
            <a:off x="311699" y="756472"/>
            <a:ext cx="8427567" cy="4103544"/>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Make each rule extend the abstract class Rule.</a:t>
            </a:r>
          </a:p>
        </p:txBody>
      </p:sp>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Abstract Common </a:t>
            </a:r>
            <a:r>
              <a:rPr lang="en-US" dirty="0" smtClean="0"/>
              <a:t>Behaviors</a:t>
            </a:r>
            <a:r>
              <a:rPr lang="en-US" baseline="-25000" dirty="0" smtClean="0"/>
              <a:t>1</a:t>
            </a:r>
            <a:endParaRPr lang="en" baseline="-25000" dirty="0"/>
          </a:p>
        </p:txBody>
      </p:sp>
    </p:spTree>
    <p:extLst>
      <p:ext uri="{BB962C8B-B14F-4D97-AF65-F5344CB8AC3E}">
        <p14:creationId xmlns:p14="http://schemas.microsoft.com/office/powerpoint/2010/main" val="11728557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62</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611927"/>
            <a:ext cx="7671129" cy="3248089"/>
          </a:xfrm>
          <a:prstGeom prst="rect">
            <a:avLst/>
          </a:prstGeom>
        </p:spPr>
      </p:pic>
      <p:sp>
        <p:nvSpPr>
          <p:cNvPr id="5" name="Shape 73"/>
          <p:cNvSpPr txBox="1">
            <a:spLocks noGrp="1"/>
          </p:cNvSpPr>
          <p:nvPr>
            <p:ph type="body" idx="1"/>
          </p:nvPr>
        </p:nvSpPr>
        <p:spPr>
          <a:xfrm>
            <a:off x="311699" y="707727"/>
            <a:ext cx="8427567" cy="1957846"/>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Use an abstract class to classify rules based on resource type they deal with, and implement type check in the abstract class.</a:t>
            </a:r>
          </a:p>
        </p:txBody>
      </p:sp>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Abstract Common </a:t>
            </a:r>
            <a:r>
              <a:rPr lang="en-US" dirty="0" smtClean="0"/>
              <a:t>Behaviors</a:t>
            </a:r>
            <a:r>
              <a:rPr lang="en-US" baseline="-25000" dirty="0" smtClean="0"/>
              <a:t>2</a:t>
            </a:r>
            <a:endParaRPr lang="en" baseline="-25000" dirty="0"/>
          </a:p>
        </p:txBody>
      </p:sp>
    </p:spTree>
    <p:extLst>
      <p:ext uri="{BB962C8B-B14F-4D97-AF65-F5344CB8AC3E}">
        <p14:creationId xmlns:p14="http://schemas.microsoft.com/office/powerpoint/2010/main" val="2986315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63</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22" y="1313333"/>
            <a:ext cx="7832602" cy="3666435"/>
          </a:xfrm>
          <a:prstGeom prst="rect">
            <a:avLst/>
          </a:prstGeom>
        </p:spPr>
      </p:pic>
      <p:sp>
        <p:nvSpPr>
          <p:cNvPr id="5" name="Shape 73"/>
          <p:cNvSpPr txBox="1">
            <a:spLocks noGrp="1"/>
          </p:cNvSpPr>
          <p:nvPr>
            <p:ph type="body" idx="1"/>
          </p:nvPr>
        </p:nvSpPr>
        <p:spPr>
          <a:xfrm>
            <a:off x="311699" y="784612"/>
            <a:ext cx="8427567" cy="1957846"/>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Add </a:t>
            </a:r>
            <a:r>
              <a:rPr lang="en-US" dirty="0" err="1" smtClean="0">
                <a:solidFill>
                  <a:srgbClr val="000000"/>
                </a:solidFill>
                <a:latin typeface="Calibri" charset="0"/>
                <a:ea typeface="Calibri" charset="0"/>
                <a:cs typeface="Calibri" charset="0"/>
              </a:rPr>
              <a:t>JanitorRuleEngine</a:t>
            </a:r>
            <a:r>
              <a:rPr lang="en-US" dirty="0" smtClean="0">
                <a:solidFill>
                  <a:srgbClr val="000000"/>
                </a:solidFill>
                <a:latin typeface="Calibri" charset="0"/>
                <a:ea typeface="Calibri" charset="0"/>
                <a:cs typeface="Calibri" charset="0"/>
              </a:rPr>
              <a:t> to deal with all the stuff about rules.</a:t>
            </a:r>
          </a:p>
        </p:txBody>
      </p:sp>
      <p:sp>
        <p:nvSpPr>
          <p:cNvPr id="6"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Single Responsibility Principle</a:t>
            </a:r>
            <a:endParaRPr lang="en" baseline="-25000" dirty="0"/>
          </a:p>
        </p:txBody>
      </p:sp>
    </p:spTree>
    <p:extLst>
      <p:ext uri="{BB962C8B-B14F-4D97-AF65-F5344CB8AC3E}">
        <p14:creationId xmlns:p14="http://schemas.microsoft.com/office/powerpoint/2010/main" val="7396535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64</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69" y="821701"/>
            <a:ext cx="8245388" cy="3859660"/>
          </a:xfrm>
          <a:prstGeom prst="rect">
            <a:avLst/>
          </a:prstGeom>
        </p:spPr>
      </p:pic>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Refactored Design</a:t>
            </a:r>
            <a:endParaRPr lang="en" baseline="-25000" dirty="0"/>
          </a:p>
        </p:txBody>
      </p:sp>
    </p:spTree>
    <p:extLst>
      <p:ext uri="{BB962C8B-B14F-4D97-AF65-F5344CB8AC3E}">
        <p14:creationId xmlns:p14="http://schemas.microsoft.com/office/powerpoint/2010/main" val="21144337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4300"/>
            <a:ext cx="8520600" cy="707400"/>
          </a:xfrm>
        </p:spPr>
        <p:txBody>
          <a:bodyPr/>
          <a:lstStyle/>
          <a:p>
            <a:r>
              <a:rPr lang="en-US" altLang="zh-TW" dirty="0" smtClean="0"/>
              <a:t>Class Diagram</a:t>
            </a:r>
            <a:endParaRPr lang="zh-TW" alt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65</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50" y="821700"/>
            <a:ext cx="7449671" cy="4040354"/>
          </a:xfrm>
          <a:prstGeom prst="rect">
            <a:avLst/>
          </a:prstGeom>
        </p:spPr>
      </p:pic>
    </p:spTree>
    <p:extLst>
      <p:ext uri="{BB962C8B-B14F-4D97-AF65-F5344CB8AC3E}">
        <p14:creationId xmlns:p14="http://schemas.microsoft.com/office/powerpoint/2010/main" val="8555692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Client</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66</a:t>
            </a:fld>
            <a:endParaRPr lang="en" sz="1000" dirty="0"/>
          </a:p>
        </p:txBody>
      </p:sp>
    </p:spTree>
    <p:extLst>
      <p:ext uri="{BB962C8B-B14F-4D97-AF65-F5344CB8AC3E}">
        <p14:creationId xmlns:p14="http://schemas.microsoft.com/office/powerpoint/2010/main" val="9472954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1</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1900" dirty="0">
                <a:solidFill>
                  <a:srgbClr val="000000"/>
                </a:solidFill>
                <a:latin typeface="Arial Hebrew Scholar" charset="-79"/>
                <a:ea typeface="Arial Hebrew Scholar" charset="-79"/>
                <a:cs typeface="Arial Hebrew Scholar" charset="-79"/>
              </a:rPr>
              <a:t>For those who need to interact with </a:t>
            </a:r>
            <a:r>
              <a:rPr lang="en-US" sz="1900" b="1" dirty="0" smtClean="0">
                <a:solidFill>
                  <a:srgbClr val="000000"/>
                </a:solidFill>
                <a:latin typeface="Arial Hebrew Scholar" charset="-79"/>
                <a:ea typeface="Arial Hebrew Scholar" charset="-79"/>
                <a:cs typeface="Arial Hebrew Scholar" charset="-79"/>
              </a:rPr>
              <a:t>AWS </a:t>
            </a:r>
            <a:r>
              <a:rPr lang="en" sz="1900" b="1" dirty="0" smtClean="0">
                <a:solidFill>
                  <a:srgbClr val="000000"/>
                </a:solidFill>
                <a:latin typeface="Arial Hebrew Scholar" charset="-79"/>
                <a:ea typeface="Arial Hebrew Scholar" charset="-79"/>
                <a:cs typeface="Arial Hebrew Scholar" charset="-79"/>
              </a:rPr>
              <a:t>cloud</a:t>
            </a:r>
            <a:r>
              <a:rPr lang="en" sz="1900" dirty="0">
                <a:solidFill>
                  <a:srgbClr val="000000"/>
                </a:solidFill>
                <a:latin typeface="Arial Hebrew Scholar" charset="-79"/>
                <a:ea typeface="Arial Hebrew Scholar" charset="-79"/>
                <a:cs typeface="Arial Hebrew Scholar" charset="-79"/>
              </a:rPr>
              <a:t>.</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CloudClient</a:t>
            </a:r>
            <a:r>
              <a:rPr lang="en" sz="1800" dirty="0">
                <a:solidFill>
                  <a:srgbClr val="000000"/>
                </a:solidFill>
                <a:latin typeface="Arial Hebrew Scholar" charset="-79"/>
                <a:ea typeface="Arial Hebrew Scholar" charset="-79"/>
                <a:cs typeface="Arial Hebrew Scholar" charset="-79"/>
              </a:rPr>
              <a:t> : Provides the </a:t>
            </a:r>
            <a:r>
              <a:rPr lang="en" sz="1800" b="1" dirty="0">
                <a:solidFill>
                  <a:srgbClr val="000000"/>
                </a:solidFill>
                <a:latin typeface="Arial Hebrew Scholar" charset="-79"/>
                <a:ea typeface="Arial Hebrew Scholar" charset="-79"/>
                <a:cs typeface="Arial Hebrew Scholar" charset="-79"/>
              </a:rPr>
              <a:t>interface </a:t>
            </a:r>
            <a:r>
              <a:rPr lang="en" sz="1800" dirty="0">
                <a:solidFill>
                  <a:srgbClr val="000000"/>
                </a:solidFill>
                <a:latin typeface="Arial Hebrew Scholar" charset="-79"/>
                <a:ea typeface="Arial Hebrew Scholar" charset="-79"/>
                <a:cs typeface="Arial Hebrew Scholar" charset="-79"/>
              </a:rPr>
              <a:t>for the monkeys.(To terminate the instances, delete ASGs, open an </a:t>
            </a:r>
            <a:r>
              <a:rPr lang="en" sz="1800" dirty="0" err="1">
                <a:solidFill>
                  <a:srgbClr val="000000"/>
                </a:solidFill>
                <a:latin typeface="Arial Hebrew Scholar" charset="-79"/>
                <a:ea typeface="Arial Hebrew Scholar" charset="-79"/>
                <a:cs typeface="Arial Hebrew Scholar" charset="-79"/>
              </a:rPr>
              <a:t>ssh</a:t>
            </a:r>
            <a:r>
              <a:rPr lang="en" sz="1800" dirty="0">
                <a:solidFill>
                  <a:srgbClr val="000000"/>
                </a:solidFill>
                <a:latin typeface="Arial Hebrew Scholar" charset="-79"/>
                <a:ea typeface="Arial Hebrew Scholar" charset="-79"/>
                <a:cs typeface="Arial Hebrew Scholar" charset="-79"/>
              </a:rPr>
              <a:t> connection etc.)</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AWSClient</a:t>
            </a:r>
            <a:r>
              <a:rPr lang="en" sz="1800" dirty="0">
                <a:solidFill>
                  <a:srgbClr val="000000"/>
                </a:solidFill>
                <a:latin typeface="Arial Hebrew Scholar" charset="-79"/>
                <a:ea typeface="Arial Hebrew Scholar" charset="-79"/>
                <a:cs typeface="Arial Hebrew Scholar" charset="-79"/>
              </a:rPr>
              <a:t> : Implements </a:t>
            </a:r>
            <a:r>
              <a:rPr lang="en" sz="1800" dirty="0" err="1">
                <a:solidFill>
                  <a:srgbClr val="000000"/>
                </a:solidFill>
                <a:latin typeface="Arial Hebrew Scholar" charset="-79"/>
                <a:ea typeface="Arial Hebrew Scholar" charset="-79"/>
                <a:cs typeface="Arial Hebrew Scholar" charset="-79"/>
              </a:rPr>
              <a:t>CloudClient</a:t>
            </a:r>
            <a:r>
              <a:rPr lang="en" sz="1800" dirty="0">
                <a:solidFill>
                  <a:srgbClr val="000000"/>
                </a:solidFill>
                <a:latin typeface="Arial Hebrew Scholar" charset="-79"/>
                <a:ea typeface="Arial Hebrew Scholar" charset="-79"/>
                <a:cs typeface="Arial Hebrew Scholar" charset="-79"/>
              </a:rPr>
              <a:t>,  being a client interface for Simple Amazon </a:t>
            </a:r>
            <a:r>
              <a:rPr lang="en" sz="1800" b="1" dirty="0">
                <a:solidFill>
                  <a:srgbClr val="000000"/>
                </a:solidFill>
                <a:latin typeface="Arial Hebrew Scholar" charset="-79"/>
                <a:ea typeface="Arial Hebrew Scholar" charset="-79"/>
                <a:cs typeface="Arial Hebrew Scholar" charset="-79"/>
              </a:rPr>
              <a:t>EC2</a:t>
            </a:r>
            <a:r>
              <a:rPr lang="en" sz="1800" dirty="0">
                <a:solidFill>
                  <a:srgbClr val="000000"/>
                </a:solidFill>
                <a:latin typeface="Arial Hebrew Scholar" charset="-79"/>
                <a:ea typeface="Arial Hebrew Scholar" charset="-79"/>
                <a:cs typeface="Arial Hebrew Scholar" charset="-79"/>
              </a:rPr>
              <a:t> and Amazon </a:t>
            </a:r>
            <a:r>
              <a:rPr lang="en" sz="1800" b="1" dirty="0">
                <a:solidFill>
                  <a:srgbClr val="000000"/>
                </a:solidFill>
                <a:latin typeface="Arial Hebrew Scholar" charset="-79"/>
                <a:ea typeface="Arial Hebrew Scholar" charset="-79"/>
                <a:cs typeface="Arial Hebrew Scholar" charset="-79"/>
              </a:rPr>
              <a:t>ASG</a:t>
            </a:r>
            <a:r>
              <a:rPr lang="en" sz="1800" dirty="0">
                <a:solidFill>
                  <a:srgbClr val="000000"/>
                </a:solidFill>
                <a:latin typeface="Arial Hebrew Scholar" charset="-79"/>
                <a:ea typeface="Arial Hebrew Scholar" charset="-79"/>
                <a:cs typeface="Arial Hebrew Scholar" charset="-79"/>
              </a:rPr>
              <a:t>.</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VSphereClient</a:t>
            </a:r>
            <a:r>
              <a:rPr lang="en" sz="1800" dirty="0">
                <a:solidFill>
                  <a:srgbClr val="000000"/>
                </a:solidFill>
                <a:latin typeface="Arial Hebrew Scholar" charset="-79"/>
                <a:ea typeface="Arial Hebrew Scholar" charset="-79"/>
                <a:cs typeface="Arial Hebrew Scholar" charset="-79"/>
              </a:rPr>
              <a:t> : Extends </a:t>
            </a:r>
            <a:r>
              <a:rPr lang="en" sz="1800" i="1" dirty="0" err="1">
                <a:solidFill>
                  <a:srgbClr val="000000"/>
                </a:solidFill>
                <a:latin typeface="Arial Hebrew Scholar" charset="-79"/>
                <a:ea typeface="Arial Hebrew Scholar" charset="-79"/>
                <a:cs typeface="Arial Hebrew Scholar" charset="-79"/>
              </a:rPr>
              <a:t>AWSClient</a:t>
            </a:r>
            <a:r>
              <a:rPr lang="en" sz="1800" dirty="0">
                <a:solidFill>
                  <a:srgbClr val="000000"/>
                </a:solidFill>
                <a:latin typeface="Arial Hebrew Scholar" charset="-79"/>
                <a:ea typeface="Arial Hebrew Scholar" charset="-79"/>
                <a:cs typeface="Arial Hebrew Scholar" charset="-79"/>
              </a:rPr>
              <a:t>, Terminate the VMs with the configured </a:t>
            </a:r>
            <a:r>
              <a:rPr lang="en" sz="1800" i="1" dirty="0" err="1">
                <a:solidFill>
                  <a:srgbClr val="000000"/>
                </a:solidFill>
                <a:latin typeface="Arial Hebrew Scholar" charset="-79"/>
                <a:ea typeface="Arial Hebrew Scholar" charset="-79"/>
                <a:cs typeface="Arial Hebrew Scholar" charset="-79"/>
              </a:rPr>
              <a:t>TerminationStrategy</a:t>
            </a:r>
            <a:endParaRPr lang="en" sz="1800" i="1"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67</a:t>
            </a:fld>
            <a:endParaRPr lang="en" sz="1000" dirty="0"/>
          </a:p>
        </p:txBody>
      </p:sp>
    </p:spTree>
    <p:extLst>
      <p:ext uri="{BB962C8B-B14F-4D97-AF65-F5344CB8AC3E}">
        <p14:creationId xmlns:p14="http://schemas.microsoft.com/office/powerpoint/2010/main" val="15092933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2</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2000" dirty="0">
                <a:solidFill>
                  <a:srgbClr val="000000"/>
                </a:solidFill>
                <a:latin typeface="Arial Hebrew Scholar" charset="-79"/>
                <a:ea typeface="Arial Hebrew Scholar" charset="-79"/>
                <a:cs typeface="Arial Hebrew Scholar" charset="-79"/>
              </a:rPr>
              <a:t>For monkeys who want to talk to </a:t>
            </a:r>
            <a:r>
              <a:rPr lang="en" sz="2000" i="1" dirty="0">
                <a:solidFill>
                  <a:srgbClr val="000000"/>
                </a:solidFill>
                <a:latin typeface="Arial Hebrew Scholar" charset="-79"/>
                <a:ea typeface="Arial Hebrew Scholar" charset="-79"/>
                <a:cs typeface="Arial Hebrew Scholar" charset="-79"/>
              </a:rPr>
              <a:t>RESTful web services</a:t>
            </a:r>
            <a:r>
              <a:rPr lang="en" sz="2000" dirty="0">
                <a:solidFill>
                  <a:srgbClr val="000000"/>
                </a:solidFill>
                <a:latin typeface="Arial Hebrew Scholar" charset="-79"/>
                <a:ea typeface="Arial Hebrew Scholar" charset="-79"/>
                <a:cs typeface="Arial Hebrew Scholar" charset="-79"/>
              </a:rPr>
              <a:t>.</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MonkeyRestClient</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 A REST client which can get response in </a:t>
            </a:r>
            <a:r>
              <a:rPr lang="en" sz="2000" i="1" dirty="0">
                <a:solidFill>
                  <a:srgbClr val="000000"/>
                </a:solidFill>
                <a:latin typeface="Arial Hebrew Scholar" charset="-79"/>
                <a:ea typeface="Arial Hebrew Scholar" charset="-79"/>
                <a:cs typeface="Arial Hebrew Scholar" charset="-79"/>
              </a:rPr>
              <a:t>JSON </a:t>
            </a:r>
            <a:r>
              <a:rPr lang="en" sz="2000" dirty="0">
                <a:solidFill>
                  <a:srgbClr val="000000"/>
                </a:solidFill>
                <a:latin typeface="Arial Hebrew Scholar" charset="-79"/>
                <a:ea typeface="Arial Hebrew Scholar" charset="-79"/>
                <a:cs typeface="Arial Hebrew Scholar" charset="-79"/>
              </a:rPr>
              <a:t>and get the base </a:t>
            </a:r>
            <a:r>
              <a:rPr lang="en" sz="2000" dirty="0" err="1">
                <a:solidFill>
                  <a:srgbClr val="000000"/>
                </a:solidFill>
                <a:latin typeface="Arial Hebrew Scholar" charset="-79"/>
                <a:ea typeface="Arial Hebrew Scholar" charset="-79"/>
                <a:cs typeface="Arial Hebrew Scholar" charset="-79"/>
              </a:rPr>
              <a:t>url</a:t>
            </a:r>
            <a:r>
              <a:rPr lang="en" sz="2000" dirty="0">
                <a:solidFill>
                  <a:srgbClr val="000000"/>
                </a:solidFill>
                <a:latin typeface="Arial Hebrew Scholar" charset="-79"/>
                <a:ea typeface="Arial Hebrew Scholar" charset="-79"/>
                <a:cs typeface="Arial Hebrew Scholar" charset="-79"/>
              </a:rPr>
              <a:t> of the service.</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EddaClient</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 Extends </a:t>
            </a:r>
            <a:r>
              <a:rPr lang="en" sz="2000" dirty="0" err="1">
                <a:solidFill>
                  <a:srgbClr val="000000"/>
                </a:solidFill>
                <a:latin typeface="Arial Hebrew Scholar" charset="-79"/>
                <a:ea typeface="Arial Hebrew Scholar" charset="-79"/>
                <a:cs typeface="Arial Hebrew Scholar" charset="-79"/>
              </a:rPr>
              <a:t>MonkeyRestClient</a:t>
            </a:r>
            <a:r>
              <a:rPr lang="en" sz="2000" dirty="0">
                <a:solidFill>
                  <a:srgbClr val="000000"/>
                </a:solidFill>
                <a:latin typeface="Arial Hebrew Scholar" charset="-79"/>
                <a:ea typeface="Arial Hebrew Scholar" charset="-79"/>
                <a:cs typeface="Arial Hebrew Scholar" charset="-79"/>
              </a:rPr>
              <a:t>, accessing </a:t>
            </a:r>
            <a:r>
              <a:rPr lang="en" sz="2000" i="1" dirty="0">
                <a:solidFill>
                  <a:srgbClr val="000000"/>
                </a:solidFill>
                <a:latin typeface="Arial Hebrew Scholar" charset="-79"/>
                <a:ea typeface="Arial Hebrew Scholar" charset="-79"/>
                <a:cs typeface="Arial Hebrew Scholar" charset="-79"/>
              </a:rPr>
              <a:t>Edda</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to get the history of a cloud resource.</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68</a:t>
            </a:fld>
            <a:endParaRPr lang="en" sz="1000" dirty="0"/>
          </a:p>
        </p:txBody>
      </p:sp>
    </p:spTree>
    <p:extLst>
      <p:ext uri="{BB962C8B-B14F-4D97-AF65-F5344CB8AC3E}">
        <p14:creationId xmlns:p14="http://schemas.microsoft.com/office/powerpoint/2010/main" val="8997348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3</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2000" dirty="0">
                <a:solidFill>
                  <a:srgbClr val="000000"/>
                </a:solidFill>
                <a:latin typeface="Arial Hebrew Scholar" charset="-79"/>
                <a:ea typeface="Arial Hebrew Scholar" charset="-79"/>
                <a:cs typeface="Arial Hebrew Scholar" charset="-79"/>
              </a:rPr>
              <a:t>For monkeys who wants to access </a:t>
            </a:r>
            <a:r>
              <a:rPr lang="en" sz="2000" i="1" dirty="0">
                <a:solidFill>
                  <a:srgbClr val="000000"/>
                </a:solidFill>
                <a:latin typeface="Arial Hebrew Scholar" charset="-79"/>
                <a:ea typeface="Arial Hebrew Scholar" charset="-79"/>
                <a:cs typeface="Arial Hebrew Scholar" charset="-79"/>
              </a:rPr>
              <a:t>Eureka</a:t>
            </a:r>
            <a:r>
              <a:rPr lang="en" sz="2000" dirty="0">
                <a:solidFill>
                  <a:srgbClr val="000000"/>
                </a:solidFill>
                <a:latin typeface="Arial Hebrew Scholar" charset="-79"/>
                <a:ea typeface="Arial Hebrew Scholar" charset="-79"/>
                <a:cs typeface="Arial Hebrew Scholar" charset="-79"/>
              </a:rPr>
              <a:t> service.</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ConformityEurekaClient</a:t>
            </a:r>
            <a:r>
              <a:rPr lang="en" sz="2000" dirty="0">
                <a:solidFill>
                  <a:srgbClr val="000000"/>
                </a:solidFill>
                <a:latin typeface="Arial Hebrew Scholar" charset="-79"/>
                <a:ea typeface="Arial Hebrew Scholar" charset="-79"/>
                <a:cs typeface="Arial Hebrew Scholar" charset="-79"/>
              </a:rPr>
              <a:t> : Provides an interface to get the status of instances for </a:t>
            </a:r>
            <a:r>
              <a:rPr lang="en" sz="2000" i="1" dirty="0">
                <a:solidFill>
                  <a:srgbClr val="000000"/>
                </a:solidFill>
                <a:latin typeface="Arial Hebrew Scholar" charset="-79"/>
                <a:ea typeface="Arial Hebrew Scholar" charset="-79"/>
                <a:cs typeface="Arial Hebrew Scholar" charset="-79"/>
              </a:rPr>
              <a:t>Conformity Monkey</a:t>
            </a:r>
            <a:r>
              <a:rPr lang="en" sz="2000" dirty="0">
                <a:solidFill>
                  <a:srgbClr val="000000"/>
                </a:solidFill>
                <a:latin typeface="Arial Hebrew Scholar" charset="-79"/>
                <a:ea typeface="Arial Hebrew Scholar" charset="-79"/>
                <a:cs typeface="Arial Hebrew Scholar" charset="-79"/>
              </a:rPr>
              <a:t>.</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BasicConformityEurekaClient</a:t>
            </a:r>
            <a:r>
              <a:rPr lang="en" sz="2000" dirty="0">
                <a:solidFill>
                  <a:srgbClr val="000000"/>
                </a:solidFill>
                <a:latin typeface="Arial Hebrew Scholar" charset="-79"/>
                <a:ea typeface="Arial Hebrew Scholar" charset="-79"/>
                <a:cs typeface="Arial Hebrew Scholar" charset="-79"/>
              </a:rPr>
              <a:t> : Implements a client to access </a:t>
            </a:r>
            <a:r>
              <a:rPr lang="en" sz="2000" i="1" dirty="0">
                <a:solidFill>
                  <a:srgbClr val="000000"/>
                </a:solidFill>
                <a:latin typeface="Arial Hebrew Scholar" charset="-79"/>
                <a:ea typeface="Arial Hebrew Scholar" charset="-79"/>
                <a:cs typeface="Arial Hebrew Scholar" charset="-79"/>
              </a:rPr>
              <a:t>Eureka</a:t>
            </a:r>
            <a:r>
              <a:rPr lang="en" sz="2000" dirty="0">
                <a:solidFill>
                  <a:srgbClr val="000000"/>
                </a:solidFill>
                <a:latin typeface="Arial Hebrew Scholar" charset="-79"/>
                <a:ea typeface="Arial Hebrew Scholar" charset="-79"/>
                <a:cs typeface="Arial Hebrew Scholar" charset="-79"/>
              </a:rPr>
              <a:t> for getting instance information used by </a:t>
            </a:r>
            <a:r>
              <a:rPr lang="en" sz="2000" i="1" dirty="0">
                <a:solidFill>
                  <a:srgbClr val="000000"/>
                </a:solidFill>
                <a:latin typeface="Arial Hebrew Scholar" charset="-79"/>
                <a:ea typeface="Arial Hebrew Scholar" charset="-79"/>
                <a:cs typeface="Arial Hebrew Scholar" charset="-79"/>
              </a:rPr>
              <a:t>Conformity Monkey</a:t>
            </a:r>
            <a:r>
              <a:rPr lang="en" sz="2000" dirty="0">
                <a:solidFill>
                  <a:srgbClr val="000000"/>
                </a:solidFill>
                <a:latin typeface="Arial Hebrew Scholar" charset="-79"/>
                <a:ea typeface="Arial Hebrew Scholar" charset="-79"/>
                <a:cs typeface="Arial Hebrew Scholar" charset="-79"/>
              </a:rPr>
              <a: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69</a:t>
            </a:fld>
            <a:endParaRPr lang="en" sz="1000" dirty="0"/>
          </a:p>
        </p:txBody>
      </p:sp>
    </p:spTree>
    <p:extLst>
      <p:ext uri="{BB962C8B-B14F-4D97-AF65-F5344CB8AC3E}">
        <p14:creationId xmlns:p14="http://schemas.microsoft.com/office/powerpoint/2010/main" val="803872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7504009" y="1799914"/>
            <a:ext cx="1384339" cy="488995"/>
          </a:xfrm>
          <a:prstGeom prst="rect">
            <a:avLst/>
          </a:prstGeom>
          <a:solidFill>
            <a:schemeClr val="accent1">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000000"/>
                </a:solidFill>
              </a:rPr>
              <a:t>AWS</a:t>
            </a:r>
            <a:endParaRPr lang="en-US" sz="2200" b="1" dirty="0">
              <a:solidFill>
                <a:srgbClr val="000000"/>
              </a:solidFill>
            </a:endParaRPr>
          </a:p>
        </p:txBody>
      </p:sp>
      <p:cxnSp>
        <p:nvCxnSpPr>
          <p:cNvPr id="66" name="Elbow Connector 65"/>
          <p:cNvCxnSpPr/>
          <p:nvPr/>
        </p:nvCxnSpPr>
        <p:spPr>
          <a:xfrm rot="16200000" flipH="1">
            <a:off x="2435997" y="2040598"/>
            <a:ext cx="567261" cy="2"/>
          </a:xfrm>
          <a:prstGeom prst="bentConnector3">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a:off x="2713481" y="2010989"/>
            <a:ext cx="1339545" cy="313240"/>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517451" y="887490"/>
            <a:ext cx="1447800" cy="35360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Client Module</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cxnSp>
        <p:nvCxnSpPr>
          <p:cNvPr id="74" name="Elbow Connector 73"/>
          <p:cNvCxnSpPr>
            <a:stCxn id="70" idx="3"/>
            <a:endCxn id="61" idx="0"/>
          </p:cNvCxnSpPr>
          <p:nvPr/>
        </p:nvCxnSpPr>
        <p:spPr>
          <a:xfrm>
            <a:off x="6965251" y="1064294"/>
            <a:ext cx="1230928" cy="735620"/>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485837" y="2908730"/>
            <a:ext cx="1018172" cy="50503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600" b="1" kern="1200" dirty="0">
                <a:solidFill>
                  <a:prstClr val="black"/>
                </a:solidFill>
                <a:latin typeface="Calibri" panose="020F0502020204030204"/>
                <a:ea typeface="新細明體" charset="-120"/>
                <a:cs typeface=""/>
              </a:rPr>
              <a:t>Utility </a:t>
            </a:r>
            <a:r>
              <a:rPr lang="mr-IN" sz="1600" b="1" kern="1200" dirty="0" smtClean="0">
                <a:solidFill>
                  <a:prstClr val="black"/>
                </a:solidFill>
                <a:latin typeface="Calibri" panose="020F0502020204030204"/>
                <a:ea typeface="新細明體" charset="-120"/>
                <a:cs typeface=""/>
              </a:rPr>
              <a:t>–</a:t>
            </a:r>
            <a:r>
              <a:rPr lang="en-US" sz="1600" b="1" kern="1200" dirty="0">
                <a:solidFill>
                  <a:prstClr val="black"/>
                </a:solidFill>
                <a:latin typeface="Calibri" panose="020F0502020204030204"/>
                <a:ea typeface="新細明體" charset="-120"/>
                <a:cs typeface=""/>
              </a:rPr>
              <a:t/>
            </a:r>
            <a:br>
              <a:rPr lang="en-US" sz="1600" b="1" kern="1200" dirty="0">
                <a:solidFill>
                  <a:prstClr val="black"/>
                </a:solidFill>
                <a:latin typeface="Calibri" panose="020F0502020204030204"/>
                <a:ea typeface="新細明體" charset="-120"/>
                <a:cs typeface=""/>
              </a:rPr>
            </a:br>
            <a:r>
              <a:rPr lang="en-US" sz="1600" b="1" kern="1200" dirty="0" smtClean="0">
                <a:solidFill>
                  <a:prstClr val="black"/>
                </a:solidFill>
                <a:latin typeface="Calibri" panose="020F0502020204030204"/>
                <a:ea typeface="新細明體" charset="-120"/>
                <a:cs typeface=""/>
              </a:rPr>
              <a:t>Recorder</a:t>
            </a:r>
            <a:endParaRPr lang="en-US" sz="1600" b="1" kern="1200" dirty="0">
              <a:solidFill>
                <a:prstClr val="black"/>
              </a:solidFill>
              <a:latin typeface="Calibri" panose="020F0502020204030204"/>
              <a:ea typeface=""/>
              <a:cs typeface=""/>
            </a:endParaRPr>
          </a:p>
        </p:txBody>
      </p:sp>
      <p:sp>
        <p:nvSpPr>
          <p:cNvPr id="554" name="Rectangle 553"/>
          <p:cNvSpPr/>
          <p:nvPr/>
        </p:nvSpPr>
        <p:spPr>
          <a:xfrm>
            <a:off x="409198" y="935316"/>
            <a:ext cx="1444412" cy="47978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b="1" kern="1200" dirty="0" smtClean="0">
                <a:solidFill>
                  <a:prstClr val="black"/>
                </a:solidFill>
                <a:latin typeface="Calibri" panose="020F0502020204030204"/>
                <a:ea typeface="新細明體" charset="-120"/>
                <a:cs typeface=""/>
              </a:rPr>
              <a:t>Utility </a:t>
            </a:r>
            <a:r>
              <a:rPr lang="mr-IN" b="1" kern="1200" dirty="0" smtClean="0">
                <a:solidFill>
                  <a:prstClr val="black"/>
                </a:solidFill>
                <a:latin typeface="Calibri" panose="020F0502020204030204"/>
                <a:ea typeface="新細明體" charset="-120"/>
                <a:cs typeface=""/>
              </a:rPr>
              <a:t>–</a:t>
            </a:r>
            <a:r>
              <a:rPr lang="en-US" b="1" kern="1200" dirty="0" smtClean="0">
                <a:solidFill>
                  <a:prstClr val="black"/>
                </a:solidFill>
                <a:latin typeface="Calibri" panose="020F0502020204030204"/>
                <a:ea typeface="新細明體" charset="-120"/>
                <a:cs typeface=""/>
              </a:rPr>
              <a:t> </a:t>
            </a:r>
            <a:br>
              <a:rPr lang="en-US" b="1" kern="1200" dirty="0" smtClean="0">
                <a:solidFill>
                  <a:prstClr val="black"/>
                </a:solidFill>
                <a:latin typeface="Calibri" panose="020F0502020204030204"/>
                <a:ea typeface="新細明體" charset="-120"/>
                <a:cs typeface=""/>
              </a:rPr>
            </a:br>
            <a:r>
              <a:rPr lang="en-US" b="1" kern="1200" dirty="0" smtClean="0">
                <a:solidFill>
                  <a:prstClr val="black"/>
                </a:solidFill>
                <a:latin typeface="Calibri" panose="020F0502020204030204"/>
                <a:ea typeface="新細明體" charset="-120"/>
                <a:cs typeface=""/>
              </a:rPr>
              <a:t>Event Scheduler</a:t>
            </a:r>
            <a:endParaRPr lang="en-US" b="1" kern="1200" dirty="0">
              <a:solidFill>
                <a:prstClr val="black"/>
              </a:solidFill>
              <a:latin typeface="Calibri" panose="020F0502020204030204"/>
              <a:ea typeface=""/>
              <a:cs typeface=""/>
            </a:endParaRPr>
          </a:p>
        </p:txBody>
      </p:sp>
      <p:sp>
        <p:nvSpPr>
          <p:cNvPr id="555" name="Rectangle 554"/>
          <p:cNvSpPr/>
          <p:nvPr/>
        </p:nvSpPr>
        <p:spPr>
          <a:xfrm>
            <a:off x="1990231" y="3710292"/>
            <a:ext cx="1447800" cy="54243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Utility </a:t>
            </a:r>
            <a:r>
              <a:rPr lang="mr-IN" sz="1500" b="1" kern="1200" dirty="0" smtClean="0">
                <a:solidFill>
                  <a:prstClr val="black"/>
                </a:solidFill>
                <a:latin typeface="Calibri" panose="020F0502020204030204"/>
                <a:ea typeface="新細明體" charset="-120"/>
                <a:cs typeface=""/>
              </a:rPr>
              <a:t>–</a:t>
            </a:r>
            <a:r>
              <a:rPr lang="en-US" sz="1500" b="1" kern="1200" dirty="0" smtClean="0">
                <a:solidFill>
                  <a:prstClr val="black"/>
                </a:solidFill>
                <a:latin typeface="Calibri" panose="020F0502020204030204"/>
                <a:ea typeface="新細明體" charset="-120"/>
                <a:cs typeface=""/>
              </a:rPr>
              <a:t> </a:t>
            </a:r>
            <a:br>
              <a:rPr lang="en-US" sz="1500" b="1" kern="1200" dirty="0" smtClean="0">
                <a:solidFill>
                  <a:prstClr val="black"/>
                </a:solidFill>
                <a:latin typeface="Calibri" panose="020F0502020204030204"/>
                <a:ea typeface="新細明體" charset="-120"/>
                <a:cs typeface=""/>
              </a:rPr>
            </a:br>
            <a:r>
              <a:rPr lang="en-US" sz="1500" b="1" kern="1200" dirty="0" smtClean="0">
                <a:solidFill>
                  <a:prstClr val="black"/>
                </a:solidFill>
                <a:latin typeface="Calibri" panose="020F0502020204030204"/>
                <a:ea typeface="新細明體" charset="-120"/>
                <a:cs typeface=""/>
              </a:rPr>
              <a:t>Email Notifier</a:t>
            </a:r>
            <a:endParaRPr lang="en-US" sz="1500" b="1" kern="1200" dirty="0">
              <a:solidFill>
                <a:prstClr val="black"/>
              </a:solidFill>
              <a:latin typeface="Calibri" panose="020F0502020204030204"/>
              <a:ea typeface=""/>
              <a:cs typeface=""/>
            </a:endParaRPr>
          </a:p>
        </p:txBody>
      </p:sp>
      <p:cxnSp>
        <p:nvCxnSpPr>
          <p:cNvPr id="1541" name="Elbow Connector 1540"/>
          <p:cNvCxnSpPr>
            <a:stCxn id="70" idx="1"/>
          </p:cNvCxnSpPr>
          <p:nvPr/>
        </p:nvCxnSpPr>
        <p:spPr>
          <a:xfrm rot="10800000" flipV="1">
            <a:off x="2735427" y="1064294"/>
            <a:ext cx="2782024" cy="691812"/>
          </a:xfrm>
          <a:prstGeom prst="bentConnector3">
            <a:avLst>
              <a:gd name="adj1" fmla="val 3402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Elbow Connector 1546"/>
          <p:cNvCxnSpPr>
            <a:stCxn id="82" idx="3"/>
            <a:endCxn id="1595" idx="1"/>
          </p:cNvCxnSpPr>
          <p:nvPr/>
        </p:nvCxnSpPr>
        <p:spPr>
          <a:xfrm flipV="1">
            <a:off x="7504009" y="2866191"/>
            <a:ext cx="425394" cy="295055"/>
          </a:xfrm>
          <a:prstGeom prst="bentConnector3">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565" name="Rectangle 1564"/>
          <p:cNvSpPr/>
          <p:nvPr/>
        </p:nvSpPr>
        <p:spPr>
          <a:xfrm>
            <a:off x="4053025" y="823003"/>
            <a:ext cx="1128629" cy="557620"/>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Crawler Module</a:t>
            </a:r>
            <a:endParaRPr lang="en-US" sz="1500" b="1" kern="1200" dirty="0">
              <a:solidFill>
                <a:prstClr val="black"/>
              </a:solidFill>
              <a:latin typeface="Calibri" panose="020F0502020204030204"/>
              <a:ea typeface=""/>
              <a:cs typeface=""/>
            </a:endParaRPr>
          </a:p>
        </p:txBody>
      </p:sp>
      <p:cxnSp>
        <p:nvCxnSpPr>
          <p:cNvPr id="1578" name="Straight Connector 1577"/>
          <p:cNvCxnSpPr>
            <a:stCxn id="1622" idx="3"/>
            <a:endCxn id="1583" idx="1"/>
          </p:cNvCxnSpPr>
          <p:nvPr/>
        </p:nvCxnSpPr>
        <p:spPr>
          <a:xfrm flipV="1">
            <a:off x="4615280" y="2057870"/>
            <a:ext cx="955179" cy="501178"/>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583" name="Rectangle 1582"/>
          <p:cNvSpPr/>
          <p:nvPr/>
        </p:nvSpPr>
        <p:spPr>
          <a:xfrm>
            <a:off x="5570459" y="1826830"/>
            <a:ext cx="1020050" cy="462079"/>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Resource Module</a:t>
            </a:r>
            <a:endParaRPr lang="en-US" sz="1500" b="1" kern="1200" dirty="0">
              <a:solidFill>
                <a:prstClr val="black"/>
              </a:solidFill>
              <a:latin typeface="Calibri" panose="020F0502020204030204"/>
              <a:ea typeface=""/>
              <a:cs typeface=""/>
            </a:endParaRPr>
          </a:p>
        </p:txBody>
      </p:sp>
      <p:pic>
        <p:nvPicPr>
          <p:cNvPr id="1595" name="Picture 1594"/>
          <p:cNvPicPr>
            <a:picLocks noChangeAspect="1"/>
          </p:cNvPicPr>
          <p:nvPr/>
        </p:nvPicPr>
        <p:blipFill>
          <a:blip r:embed="rId3"/>
          <a:stretch>
            <a:fillRect/>
          </a:stretch>
        </p:blipFill>
        <p:spPr>
          <a:xfrm>
            <a:off x="7929403" y="2509906"/>
            <a:ext cx="712570" cy="712570"/>
          </a:xfrm>
          <a:prstGeom prst="rect">
            <a:avLst/>
          </a:prstGeom>
        </p:spPr>
      </p:pic>
      <p:sp>
        <p:nvSpPr>
          <p:cNvPr id="1596" name="TextBox 1595"/>
          <p:cNvSpPr txBox="1"/>
          <p:nvPr/>
        </p:nvSpPr>
        <p:spPr>
          <a:xfrm>
            <a:off x="7978442" y="2537803"/>
            <a:ext cx="663531" cy="215444"/>
          </a:xfrm>
          <a:prstGeom prst="rect">
            <a:avLst/>
          </a:prstGeom>
          <a:noFill/>
        </p:spPr>
        <p:txBody>
          <a:bodyPr wrap="square" rtlCol="0">
            <a:spAutoFit/>
          </a:bodyPr>
          <a:lstStyle/>
          <a:p>
            <a:r>
              <a:rPr lang="en-US" sz="800" b="1" dirty="0" smtClean="0"/>
              <a:t>Database</a:t>
            </a:r>
            <a:endParaRPr lang="en-US" sz="800" b="1" dirty="0"/>
          </a:p>
        </p:txBody>
      </p:sp>
      <p:cxnSp>
        <p:nvCxnSpPr>
          <p:cNvPr id="1606" name="Elbow Connector 1605"/>
          <p:cNvCxnSpPr>
            <a:stCxn id="554" idx="2"/>
          </p:cNvCxnSpPr>
          <p:nvPr/>
        </p:nvCxnSpPr>
        <p:spPr>
          <a:xfrm rot="16200000" flipH="1">
            <a:off x="1762480" y="784020"/>
            <a:ext cx="341870" cy="1604023"/>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622" name="Rectangle 1621"/>
          <p:cNvSpPr/>
          <p:nvPr/>
        </p:nvSpPr>
        <p:spPr>
          <a:xfrm>
            <a:off x="3490771" y="2324229"/>
            <a:ext cx="1124509"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lvl="0" algn="ctr">
              <a:lnSpc>
                <a:spcPts val="2000"/>
              </a:lnSpc>
              <a:defRPr/>
            </a:pPr>
            <a:r>
              <a:rPr lang="en-US" sz="1500" b="1" kern="1200" dirty="0" smtClean="0">
                <a:solidFill>
                  <a:prstClr val="black"/>
                </a:solidFill>
                <a:latin typeface="Calibri" panose="020F0502020204030204"/>
                <a:ea typeface="新細明體" charset="-120"/>
                <a:cs typeface=""/>
              </a:rPr>
              <a:t>Janitor</a:t>
            </a:r>
            <a:br>
              <a:rPr lang="en-US" sz="1500" b="1" kern="1200" dirty="0" smtClean="0">
                <a:solidFill>
                  <a:prstClr val="black"/>
                </a:solidFill>
                <a:latin typeface="Calibri" panose="020F0502020204030204"/>
                <a:ea typeface="新細明體" charset="-120"/>
                <a:cs typeface=""/>
              </a:rPr>
            </a:br>
            <a:r>
              <a:rPr lang="en-US" sz="1500" b="1" kern="1200" dirty="0" smtClean="0">
                <a:solidFill>
                  <a:prstClr val="black"/>
                </a:solidFill>
                <a:latin typeface="Calibri" panose="020F0502020204030204"/>
                <a:ea typeface="新細明體" charset="-120"/>
                <a:cs typeface=""/>
              </a:rPr>
              <a:t>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sp>
        <p:nvSpPr>
          <p:cNvPr id="49" name="Rectangle 48"/>
          <p:cNvSpPr/>
          <p:nvPr/>
        </p:nvSpPr>
        <p:spPr>
          <a:xfrm>
            <a:off x="2171684" y="2324228"/>
            <a:ext cx="1095884"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lvl="0" algn="ctr">
              <a:lnSpc>
                <a:spcPts val="2000"/>
              </a:lnSpc>
              <a:defRPr/>
            </a:pPr>
            <a:r>
              <a:rPr lang="en-US" sz="1500" b="1" kern="1200" dirty="0" smtClean="0">
                <a:solidFill>
                  <a:prstClr val="black"/>
                </a:solidFill>
                <a:latin typeface="Calibri" panose="020F0502020204030204"/>
                <a:ea typeface="新細明體" charset="-120"/>
                <a:cs typeface=""/>
              </a:rPr>
              <a:t>Conformity 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cxnSp>
        <p:nvCxnSpPr>
          <p:cNvPr id="50" name="Elbow Connector 49"/>
          <p:cNvCxnSpPr/>
          <p:nvPr/>
        </p:nvCxnSpPr>
        <p:spPr>
          <a:xfrm rot="10800000" flipV="1">
            <a:off x="1442290" y="2010988"/>
            <a:ext cx="1293137" cy="313239"/>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94347" y="2324228"/>
            <a:ext cx="1095884"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ts val="2000"/>
              </a:lnSpc>
              <a:spcBef>
                <a:spcPts val="0"/>
              </a:spcBef>
              <a:spcAft>
                <a:spcPts val="0"/>
              </a:spcAft>
              <a:buClrTx/>
              <a:buSzTx/>
              <a:buFontTx/>
              <a:buNone/>
              <a:tabLst/>
              <a:defRPr/>
            </a:pPr>
            <a:r>
              <a:rPr lang="en-US" sz="1500" b="1" kern="1200" dirty="0" smtClean="0">
                <a:solidFill>
                  <a:prstClr val="black"/>
                </a:solidFill>
                <a:latin typeface="Calibri" panose="020F0502020204030204"/>
                <a:ea typeface="新細明體" charset="-120"/>
                <a:cs typeface=""/>
              </a:rPr>
              <a:t>Chaos 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sp>
        <p:nvSpPr>
          <p:cNvPr id="55" name="Rectangle 54"/>
          <p:cNvSpPr/>
          <p:nvPr/>
        </p:nvSpPr>
        <p:spPr>
          <a:xfrm>
            <a:off x="283212" y="765385"/>
            <a:ext cx="8664135" cy="3860340"/>
          </a:xfrm>
          <a:prstGeom prst="rect">
            <a:avLst/>
          </a:prstGeom>
          <a:solidFill>
            <a:schemeClr val="bg1">
              <a:lumMod val="50000"/>
              <a:alpha val="1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System Architecture Diagram</a:t>
            </a:r>
            <a:endParaRPr lang="en-US" sz="1800" baseline="-25000" dirty="0">
              <a:solidFill>
                <a:schemeClr val="bg2">
                  <a:lumMod val="50000"/>
                </a:schemeClr>
              </a:solidFill>
            </a:endParaRPr>
          </a:p>
        </p:txBody>
      </p:sp>
      <p:cxnSp>
        <p:nvCxnSpPr>
          <p:cNvPr id="72" name="Elbow Connector 71"/>
          <p:cNvCxnSpPr>
            <a:stCxn id="555" idx="0"/>
            <a:endCxn id="54" idx="2"/>
          </p:cNvCxnSpPr>
          <p:nvPr/>
        </p:nvCxnSpPr>
        <p:spPr>
          <a:xfrm rot="16200000" flipV="1">
            <a:off x="1619997" y="2616158"/>
            <a:ext cx="916427" cy="1271842"/>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555" idx="0"/>
            <a:endCxn id="49" idx="2"/>
          </p:cNvCxnSpPr>
          <p:nvPr/>
        </p:nvCxnSpPr>
        <p:spPr>
          <a:xfrm rot="5400000" flipH="1" flipV="1">
            <a:off x="2258665" y="3249332"/>
            <a:ext cx="916427" cy="5495"/>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555" idx="0"/>
            <a:endCxn id="1622" idx="2"/>
          </p:cNvCxnSpPr>
          <p:nvPr/>
        </p:nvCxnSpPr>
        <p:spPr>
          <a:xfrm rot="5400000" flipH="1" flipV="1">
            <a:off x="2925365" y="2582632"/>
            <a:ext cx="916426" cy="1338895"/>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82" idx="1"/>
          </p:cNvCxnSpPr>
          <p:nvPr/>
        </p:nvCxnSpPr>
        <p:spPr>
          <a:xfrm rot="10800000" flipV="1">
            <a:off x="4053027" y="3161246"/>
            <a:ext cx="2432810" cy="102258"/>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Slide Number Placeholder 3"/>
          <p:cNvSpPr>
            <a:spLocks noGrp="1"/>
          </p:cNvSpPr>
          <p:nvPr>
            <p:ph type="sldNum" idx="12"/>
          </p:nvPr>
        </p:nvSpPr>
        <p:spPr>
          <a:xfrm>
            <a:off x="8472457" y="4663216"/>
            <a:ext cx="548700" cy="393600"/>
          </a:xfrm>
        </p:spPr>
        <p:txBody>
          <a:bodyPr/>
          <a:lstStyle/>
          <a:p>
            <a:pPr lvl="0">
              <a:spcBef>
                <a:spcPts val="0"/>
              </a:spcBef>
              <a:buNone/>
            </a:pPr>
            <a:r>
              <a:rPr lang="en-US" sz="1000" dirty="0" smtClean="0"/>
              <a:t>7</a:t>
            </a:r>
            <a:endParaRPr lang="en" sz="1000" dirty="0"/>
          </a:p>
        </p:txBody>
      </p:sp>
      <p:cxnSp>
        <p:nvCxnSpPr>
          <p:cNvPr id="119" name="Straight Connector 118"/>
          <p:cNvCxnSpPr>
            <a:endCxn id="1583" idx="1"/>
          </p:cNvCxnSpPr>
          <p:nvPr/>
        </p:nvCxnSpPr>
        <p:spPr>
          <a:xfrm>
            <a:off x="5208790" y="1398233"/>
            <a:ext cx="361669" cy="659637"/>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178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Shape 90" descr="Client.png"/>
          <p:cNvPicPr preferRelativeResize="0"/>
          <p:nvPr/>
        </p:nvPicPr>
        <p:blipFill>
          <a:blip r:embed="rId3">
            <a:alphaModFix/>
          </a:blip>
          <a:stretch>
            <a:fillRect/>
          </a:stretch>
        </p:blipFill>
        <p:spPr>
          <a:xfrm>
            <a:off x="3150301" y="445012"/>
            <a:ext cx="3712025" cy="4106324"/>
          </a:xfrm>
          <a:prstGeom prst="rect">
            <a:avLst/>
          </a:prstGeom>
          <a:noFill/>
          <a:ln>
            <a:noFill/>
          </a:ln>
        </p:spPr>
      </p:pic>
      <p:sp>
        <p:nvSpPr>
          <p:cNvPr id="91" name="Shape 91"/>
          <p:cNvSpPr txBox="1"/>
          <p:nvPr/>
        </p:nvSpPr>
        <p:spPr>
          <a:xfrm>
            <a:off x="2177350" y="762000"/>
            <a:ext cx="1123200" cy="261000"/>
          </a:xfrm>
          <a:prstGeom prst="rect">
            <a:avLst/>
          </a:prstGeom>
          <a:noFill/>
          <a:ln>
            <a:noFill/>
          </a:ln>
        </p:spPr>
        <p:txBody>
          <a:bodyPr lIns="91425" tIns="91425" rIns="91425" bIns="91425" anchor="t" anchorCtr="0">
            <a:noAutofit/>
          </a:bodyPr>
          <a:lstStyle/>
          <a:p>
            <a:pPr lvl="0">
              <a:spcBef>
                <a:spcPts val="0"/>
              </a:spcBef>
              <a:buNone/>
            </a:pPr>
            <a:r>
              <a:rPr lang="en" sz="1300"/>
              <a:t>CloudClient</a:t>
            </a:r>
          </a:p>
        </p:txBody>
      </p:sp>
      <p:sp>
        <p:nvSpPr>
          <p:cNvPr id="92" name="Shape 92"/>
          <p:cNvSpPr txBox="1"/>
          <p:nvPr/>
        </p:nvSpPr>
        <p:spPr>
          <a:xfrm>
            <a:off x="2273300" y="2607725"/>
            <a:ext cx="1123200" cy="261000"/>
          </a:xfrm>
          <a:prstGeom prst="rect">
            <a:avLst/>
          </a:prstGeom>
          <a:noFill/>
          <a:ln>
            <a:noFill/>
          </a:ln>
        </p:spPr>
        <p:txBody>
          <a:bodyPr lIns="91425" tIns="91425" rIns="91425" bIns="91425" anchor="t" anchorCtr="0">
            <a:noAutofit/>
          </a:bodyPr>
          <a:lstStyle/>
          <a:p>
            <a:pPr lvl="0" rtl="0">
              <a:spcBef>
                <a:spcPts val="0"/>
              </a:spcBef>
              <a:buNone/>
            </a:pPr>
            <a:r>
              <a:rPr lang="en" sz="1300"/>
              <a:t>AWSClient</a:t>
            </a:r>
          </a:p>
        </p:txBody>
      </p:sp>
      <p:sp>
        <p:nvSpPr>
          <p:cNvPr id="93" name="Shape 93"/>
          <p:cNvSpPr txBox="1"/>
          <p:nvPr/>
        </p:nvSpPr>
        <p:spPr>
          <a:xfrm>
            <a:off x="2027775" y="4093650"/>
            <a:ext cx="1292400" cy="261000"/>
          </a:xfrm>
          <a:prstGeom prst="rect">
            <a:avLst/>
          </a:prstGeom>
          <a:noFill/>
          <a:ln>
            <a:noFill/>
          </a:ln>
        </p:spPr>
        <p:txBody>
          <a:bodyPr lIns="91425" tIns="91425" rIns="91425" bIns="91425" anchor="t" anchorCtr="0">
            <a:noAutofit/>
          </a:bodyPr>
          <a:lstStyle/>
          <a:p>
            <a:pPr lvl="0" rtl="0">
              <a:spcBef>
                <a:spcPts val="0"/>
              </a:spcBef>
              <a:buNone/>
            </a:pPr>
            <a:r>
              <a:rPr lang="en" sz="1300"/>
              <a:t>VSphereClient</a:t>
            </a:r>
          </a:p>
        </p:txBody>
      </p:sp>
      <p:sp>
        <p:nvSpPr>
          <p:cNvPr id="94" name="Shape 94"/>
          <p:cNvSpPr txBox="1"/>
          <p:nvPr/>
        </p:nvSpPr>
        <p:spPr>
          <a:xfrm>
            <a:off x="4694775" y="445025"/>
            <a:ext cx="1292400" cy="261000"/>
          </a:xfrm>
          <a:prstGeom prst="rect">
            <a:avLst/>
          </a:prstGeom>
          <a:noFill/>
          <a:ln>
            <a:noFill/>
          </a:ln>
        </p:spPr>
        <p:txBody>
          <a:bodyPr lIns="91425" tIns="91425" rIns="91425" bIns="91425" anchor="t" anchorCtr="0">
            <a:noAutofit/>
          </a:bodyPr>
          <a:lstStyle/>
          <a:p>
            <a:pPr lvl="0" rtl="0">
              <a:spcBef>
                <a:spcPts val="0"/>
              </a:spcBef>
              <a:buNone/>
            </a:pPr>
            <a:r>
              <a:rPr lang="en" sz="900"/>
              <a:t>MonkeyRestClient</a:t>
            </a:r>
          </a:p>
        </p:txBody>
      </p:sp>
      <p:sp>
        <p:nvSpPr>
          <p:cNvPr id="95" name="Shape 95"/>
          <p:cNvSpPr txBox="1"/>
          <p:nvPr/>
        </p:nvSpPr>
        <p:spPr>
          <a:xfrm>
            <a:off x="5806725" y="1577625"/>
            <a:ext cx="1123200" cy="261000"/>
          </a:xfrm>
          <a:prstGeom prst="rect">
            <a:avLst/>
          </a:prstGeom>
          <a:noFill/>
          <a:ln>
            <a:noFill/>
          </a:ln>
        </p:spPr>
        <p:txBody>
          <a:bodyPr lIns="91425" tIns="91425" rIns="91425" bIns="91425" anchor="t" anchorCtr="0">
            <a:noAutofit/>
          </a:bodyPr>
          <a:lstStyle/>
          <a:p>
            <a:pPr lvl="0" rtl="0">
              <a:spcBef>
                <a:spcPts val="0"/>
              </a:spcBef>
              <a:buNone/>
            </a:pPr>
            <a:r>
              <a:rPr lang="en" sz="1300"/>
              <a:t>EddaClient</a:t>
            </a:r>
          </a:p>
        </p:txBody>
      </p:sp>
      <p:sp>
        <p:nvSpPr>
          <p:cNvPr id="96" name="Shape 96"/>
          <p:cNvSpPr txBox="1"/>
          <p:nvPr/>
        </p:nvSpPr>
        <p:spPr>
          <a:xfrm>
            <a:off x="6777525" y="848075"/>
            <a:ext cx="1902300" cy="261000"/>
          </a:xfrm>
          <a:prstGeom prst="rect">
            <a:avLst/>
          </a:prstGeom>
          <a:noFill/>
          <a:ln>
            <a:noFill/>
          </a:ln>
        </p:spPr>
        <p:txBody>
          <a:bodyPr lIns="91425" tIns="91425" rIns="91425" bIns="91425" anchor="t" anchorCtr="0">
            <a:noAutofit/>
          </a:bodyPr>
          <a:lstStyle/>
          <a:p>
            <a:pPr lvl="0" rtl="0">
              <a:spcBef>
                <a:spcPts val="0"/>
              </a:spcBef>
              <a:buNone/>
            </a:pPr>
            <a:r>
              <a:rPr lang="en" sz="1200"/>
              <a:t>DataReadException</a:t>
            </a:r>
          </a:p>
        </p:txBody>
      </p:sp>
      <p:sp>
        <p:nvSpPr>
          <p:cNvPr id="97" name="Shape 97"/>
          <p:cNvSpPr txBox="1"/>
          <p:nvPr/>
        </p:nvSpPr>
        <p:spPr>
          <a:xfrm>
            <a:off x="5836375" y="2475075"/>
            <a:ext cx="1938900" cy="261000"/>
          </a:xfrm>
          <a:prstGeom prst="rect">
            <a:avLst/>
          </a:prstGeom>
          <a:noFill/>
          <a:ln>
            <a:noFill/>
          </a:ln>
        </p:spPr>
        <p:txBody>
          <a:bodyPr lIns="91425" tIns="91425" rIns="91425" bIns="91425" anchor="t" anchorCtr="0">
            <a:noAutofit/>
          </a:bodyPr>
          <a:lstStyle/>
          <a:p>
            <a:pPr lvl="0" rtl="0">
              <a:spcBef>
                <a:spcPts val="0"/>
              </a:spcBef>
              <a:buNone/>
            </a:pPr>
            <a:r>
              <a:rPr lang="en" sz="1300"/>
              <a:t>ConformityEurekaClient</a:t>
            </a:r>
          </a:p>
        </p:txBody>
      </p:sp>
      <p:sp>
        <p:nvSpPr>
          <p:cNvPr id="98" name="Shape 98"/>
          <p:cNvSpPr txBox="1"/>
          <p:nvPr/>
        </p:nvSpPr>
        <p:spPr>
          <a:xfrm>
            <a:off x="5939375" y="3275175"/>
            <a:ext cx="2372100" cy="261000"/>
          </a:xfrm>
          <a:prstGeom prst="rect">
            <a:avLst/>
          </a:prstGeom>
          <a:noFill/>
          <a:ln>
            <a:noFill/>
          </a:ln>
        </p:spPr>
        <p:txBody>
          <a:bodyPr lIns="91425" tIns="91425" rIns="91425" bIns="91425" anchor="t" anchorCtr="0">
            <a:noAutofit/>
          </a:bodyPr>
          <a:lstStyle/>
          <a:p>
            <a:pPr lvl="0" rtl="0">
              <a:spcBef>
                <a:spcPts val="0"/>
              </a:spcBef>
              <a:buNone/>
            </a:pPr>
            <a:r>
              <a:rPr lang="en" sz="1300"/>
              <a:t>BasicConformityEurekaClient</a:t>
            </a:r>
          </a:p>
        </p:txBody>
      </p:sp>
      <p:pic>
        <p:nvPicPr>
          <p:cNvPr id="99" name="Shape 99"/>
          <p:cNvPicPr preferRelativeResize="0"/>
          <p:nvPr/>
        </p:nvPicPr>
        <p:blipFill>
          <a:blip r:embed="rId4">
            <a:alphaModFix/>
          </a:blip>
          <a:stretch>
            <a:fillRect/>
          </a:stretch>
        </p:blipFill>
        <p:spPr>
          <a:xfrm>
            <a:off x="228600" y="2600225"/>
            <a:ext cx="1676400" cy="561975"/>
          </a:xfrm>
          <a:prstGeom prst="rect">
            <a:avLst/>
          </a:prstGeom>
          <a:noFill/>
          <a:ln>
            <a:noFill/>
          </a:ln>
        </p:spPr>
      </p:pic>
      <p:cxnSp>
        <p:nvCxnSpPr>
          <p:cNvPr id="100" name="Shape 100"/>
          <p:cNvCxnSpPr>
            <a:stCxn id="99" idx="3"/>
          </p:cNvCxnSpPr>
          <p:nvPr/>
        </p:nvCxnSpPr>
        <p:spPr>
          <a:xfrm>
            <a:off x="1905000" y="2881212"/>
            <a:ext cx="1239900" cy="12000"/>
          </a:xfrm>
          <a:prstGeom prst="straightConnector1">
            <a:avLst/>
          </a:prstGeom>
          <a:noFill/>
          <a:ln w="9525" cap="flat" cmpd="sng">
            <a:solidFill>
              <a:schemeClr val="dk2"/>
            </a:solidFill>
            <a:prstDash val="solid"/>
            <a:round/>
            <a:headEnd type="none" w="lg" len="lg"/>
            <a:tailEnd type="triangle" w="lg" len="lg"/>
          </a:ln>
        </p:spPr>
      </p:cxnSp>
      <p:cxnSp>
        <p:nvCxnSpPr>
          <p:cNvPr id="101" name="Shape 101"/>
          <p:cNvCxnSpPr>
            <a:stCxn id="99" idx="2"/>
          </p:cNvCxnSpPr>
          <p:nvPr/>
        </p:nvCxnSpPr>
        <p:spPr>
          <a:xfrm rot="-5400000" flipH="1">
            <a:off x="1464600" y="2764400"/>
            <a:ext cx="1310400" cy="2106000"/>
          </a:xfrm>
          <a:prstGeom prst="bentConnector2">
            <a:avLst/>
          </a:prstGeom>
          <a:noFill/>
          <a:ln w="9525" cap="flat" cmpd="sng">
            <a:solidFill>
              <a:schemeClr val="dk2"/>
            </a:solidFill>
            <a:prstDash val="solid"/>
            <a:round/>
            <a:headEnd type="none" w="lg" len="lg"/>
            <a:tailEnd type="none" w="lg" len="lg"/>
          </a:ln>
        </p:spPr>
      </p:cxnSp>
      <p:cxnSp>
        <p:nvCxnSpPr>
          <p:cNvPr id="102" name="Shape 102"/>
          <p:cNvCxnSpPr>
            <a:stCxn id="99" idx="0"/>
          </p:cNvCxnSpPr>
          <p:nvPr/>
        </p:nvCxnSpPr>
        <p:spPr>
          <a:xfrm rot="-5400000">
            <a:off x="2454900" y="316925"/>
            <a:ext cx="895200" cy="3671400"/>
          </a:xfrm>
          <a:prstGeom prst="bentConnector2">
            <a:avLst/>
          </a:prstGeom>
          <a:noFill/>
          <a:ln w="9525" cap="flat" cmpd="sng">
            <a:solidFill>
              <a:schemeClr val="dk2"/>
            </a:solidFill>
            <a:prstDash val="solid"/>
            <a:round/>
            <a:headEnd type="none" w="lg" len="lg"/>
            <a:tailEnd type="none" w="lg" len="lg"/>
          </a:ln>
        </p:spPr>
      </p:cxnSp>
      <p:cxnSp>
        <p:nvCxnSpPr>
          <p:cNvPr id="103" name="Shape 103"/>
          <p:cNvCxnSpPr>
            <a:stCxn id="99" idx="2"/>
          </p:cNvCxnSpPr>
          <p:nvPr/>
        </p:nvCxnSpPr>
        <p:spPr>
          <a:xfrm rot="-5400000" flipH="1">
            <a:off x="2890200" y="1338800"/>
            <a:ext cx="695400" cy="4342200"/>
          </a:xfrm>
          <a:prstGeom prst="bentConnector2">
            <a:avLst/>
          </a:prstGeom>
          <a:noFill/>
          <a:ln w="9525" cap="flat" cmpd="sng">
            <a:solidFill>
              <a:schemeClr val="dk2"/>
            </a:solidFill>
            <a:prstDash val="solid"/>
            <a:round/>
            <a:headEnd type="none" w="lg" len="lg"/>
            <a:tailEnd type="none" w="lg" len="lg"/>
          </a:ln>
        </p:spPr>
      </p:cxnSp>
      <p:cxnSp>
        <p:nvCxnSpPr>
          <p:cNvPr id="104" name="Shape 104"/>
          <p:cNvCxnSpPr/>
          <p:nvPr/>
        </p:nvCxnSpPr>
        <p:spPr>
          <a:xfrm rot="10800000">
            <a:off x="5353150" y="3689925"/>
            <a:ext cx="0" cy="167700"/>
          </a:xfrm>
          <a:prstGeom prst="straightConnector1">
            <a:avLst/>
          </a:prstGeom>
          <a:noFill/>
          <a:ln w="9525" cap="flat" cmpd="sng">
            <a:solidFill>
              <a:schemeClr val="dk2"/>
            </a:solidFill>
            <a:prstDash val="solid"/>
            <a:round/>
            <a:headEnd type="none" w="lg" len="lg"/>
            <a:tailEnd type="triangle" w="lg" len="lg"/>
          </a:ln>
        </p:spPr>
      </p:cxnSp>
      <p:sp>
        <p:nvSpPr>
          <p:cNvPr id="1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Structure</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70</a:t>
            </a:fld>
            <a:endParaRPr lang="en" sz="1000" dirty="0"/>
          </a:p>
        </p:txBody>
      </p:sp>
    </p:spTree>
    <p:extLst>
      <p:ext uri="{BB962C8B-B14F-4D97-AF65-F5344CB8AC3E}">
        <p14:creationId xmlns:p14="http://schemas.microsoft.com/office/powerpoint/2010/main" val="14735455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Multi-Thread </a:t>
            </a:r>
            <a:r>
              <a:rPr lang="mr-IN" sz="5200" dirty="0" smtClean="0"/>
              <a:t>–</a:t>
            </a:r>
            <a:r>
              <a:rPr lang="en-US" sz="5200" dirty="0" smtClean="0"/>
              <a:t/>
            </a:r>
            <a:br>
              <a:rPr lang="en-US" sz="5200" dirty="0" smtClean="0"/>
            </a:br>
            <a:r>
              <a:rPr lang="en-US" sz="4200" dirty="0" smtClean="0"/>
              <a:t>ways to synchronize</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71</a:t>
            </a:fld>
            <a:endParaRPr lang="en" sz="1000" dirty="0"/>
          </a:p>
        </p:txBody>
      </p:sp>
    </p:spTree>
    <p:extLst>
      <p:ext uri="{BB962C8B-B14F-4D97-AF65-F5344CB8AC3E}">
        <p14:creationId xmlns:p14="http://schemas.microsoft.com/office/powerpoint/2010/main" val="10015119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72</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333397"/>
            <a:ext cx="4303844" cy="23267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954" y="1333397"/>
            <a:ext cx="4353203" cy="2326712"/>
          </a:xfrm>
          <a:prstGeom prst="rect">
            <a:avLst/>
          </a:prstGeom>
        </p:spPr>
      </p:pic>
      <p:sp>
        <p:nvSpPr>
          <p:cNvPr id="5" name="TextBox 4"/>
          <p:cNvSpPr txBox="1"/>
          <p:nvPr/>
        </p:nvSpPr>
        <p:spPr>
          <a:xfrm>
            <a:off x="311699" y="3660109"/>
            <a:ext cx="4027714" cy="307777"/>
          </a:xfrm>
          <a:prstGeom prst="rect">
            <a:avLst/>
          </a:prstGeom>
          <a:noFill/>
        </p:spPr>
        <p:txBody>
          <a:bodyPr wrap="square" rtlCol="0">
            <a:spAutoFit/>
          </a:bodyPr>
          <a:lstStyle/>
          <a:p>
            <a:r>
              <a:rPr lang="en-US" dirty="0"/>
              <a:t>I</a:t>
            </a:r>
            <a:r>
              <a:rPr lang="en-US" dirty="0" smtClean="0"/>
              <a:t>nitial implementation.</a:t>
            </a:r>
            <a:endParaRPr lang="en-US" dirty="0"/>
          </a:p>
        </p:txBody>
      </p:sp>
      <p:sp>
        <p:nvSpPr>
          <p:cNvPr id="7" name="TextBox 6"/>
          <p:cNvSpPr txBox="1"/>
          <p:nvPr/>
        </p:nvSpPr>
        <p:spPr>
          <a:xfrm>
            <a:off x="4719093" y="3660108"/>
            <a:ext cx="4027714" cy="307777"/>
          </a:xfrm>
          <a:prstGeom prst="rect">
            <a:avLst/>
          </a:prstGeom>
          <a:noFill/>
        </p:spPr>
        <p:txBody>
          <a:bodyPr wrap="square" rtlCol="0">
            <a:spAutoFit/>
          </a:bodyPr>
          <a:lstStyle/>
          <a:p>
            <a:r>
              <a:rPr lang="en-US" dirty="0"/>
              <a:t>R</a:t>
            </a:r>
            <a:r>
              <a:rPr lang="en-US" dirty="0" smtClean="0"/>
              <a:t>efactored implementation.</a:t>
            </a:r>
            <a:endParaRPr lang="en-US" dirty="0"/>
          </a:p>
        </p:txBody>
      </p: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a:t>AWSClient</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332296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73</a:t>
            </a:fld>
            <a:endParaRPr lang="en" sz="1000" dirty="0"/>
          </a:p>
        </p:txBody>
      </p:sp>
      <p:sp>
        <p:nvSpPr>
          <p:cNvPr id="5" name="TextBox 4"/>
          <p:cNvSpPr txBox="1"/>
          <p:nvPr/>
        </p:nvSpPr>
        <p:spPr>
          <a:xfrm>
            <a:off x="417787" y="2428587"/>
            <a:ext cx="3838528" cy="307777"/>
          </a:xfrm>
          <a:prstGeom prst="rect">
            <a:avLst/>
          </a:prstGeom>
          <a:noFill/>
        </p:spPr>
        <p:txBody>
          <a:bodyPr wrap="square" rtlCol="0">
            <a:spAutoFit/>
          </a:bodyPr>
          <a:lstStyle/>
          <a:p>
            <a:r>
              <a:rPr lang="en-US" dirty="0"/>
              <a:t>I</a:t>
            </a:r>
            <a:r>
              <a:rPr lang="en-US" dirty="0" smtClean="0"/>
              <a:t>nitial implementation.</a:t>
            </a:r>
            <a:endParaRPr lang="en-US" dirty="0"/>
          </a:p>
        </p:txBody>
      </p:sp>
      <p:sp>
        <p:nvSpPr>
          <p:cNvPr id="7" name="TextBox 6"/>
          <p:cNvSpPr txBox="1"/>
          <p:nvPr/>
        </p:nvSpPr>
        <p:spPr>
          <a:xfrm>
            <a:off x="417787" y="4706127"/>
            <a:ext cx="4027714" cy="307777"/>
          </a:xfrm>
          <a:prstGeom prst="rect">
            <a:avLst/>
          </a:prstGeom>
          <a:noFill/>
        </p:spPr>
        <p:txBody>
          <a:bodyPr wrap="square" rtlCol="0">
            <a:spAutoFit/>
          </a:bodyPr>
          <a:lstStyle/>
          <a:p>
            <a:r>
              <a:rPr lang="en-US" dirty="0"/>
              <a:t>R</a:t>
            </a:r>
            <a:r>
              <a:rPr lang="en-US" dirty="0" smtClean="0"/>
              <a:t>efactored implementation.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86" y="2736364"/>
            <a:ext cx="6411685" cy="19791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87" y="728096"/>
            <a:ext cx="6411685" cy="1711001"/>
          </a:xfrm>
          <a:prstGeom prst="rect">
            <a:avLst/>
          </a:prstGeom>
        </p:spPr>
      </p:pic>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a:t>LocalDbRecorder</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7937964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74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GitHub Pull Request</a:t>
            </a:r>
            <a:endParaRPr lang="en-US" sz="1800" baseline="-25000" dirty="0">
              <a:solidFill>
                <a:schemeClr val="bg2">
                  <a:lumMod val="50000"/>
                </a:schemeClr>
              </a:solidFill>
            </a:endParaRPr>
          </a:p>
        </p:txBody>
      </p:sp>
      <p:sp>
        <p:nvSpPr>
          <p:cNvPr id="8"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dirty="0" smtClean="0">
                <a:solidFill>
                  <a:srgbClr val="000000"/>
                </a:solidFill>
                <a:latin typeface="Calibri" charset="0"/>
                <a:ea typeface="Calibri" charset="0"/>
                <a:cs typeface="Calibri" charset="0"/>
              </a:rPr>
              <a:t>Pull request was submitted last Thursday.</a:t>
            </a:r>
          </a:p>
          <a:p>
            <a:pPr marL="342900" lvl="0" indent="-342900">
              <a:lnSpc>
                <a:spcPct val="100000"/>
              </a:lnSpc>
              <a:buFont typeface="Arial" charset="0"/>
              <a:buChar char="•"/>
            </a:pPr>
            <a:r>
              <a:rPr lang="en-US" dirty="0" smtClean="0">
                <a:solidFill>
                  <a:srgbClr val="000000"/>
                </a:solidFill>
                <a:latin typeface="Calibri" charset="0"/>
                <a:ea typeface="Calibri" charset="0"/>
                <a:cs typeface="Calibri" charset="0"/>
              </a:rPr>
              <a:t>It is now pending and waiting to be merged.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69" y="2006602"/>
            <a:ext cx="5969876" cy="1877126"/>
          </a:xfrm>
          <a:prstGeom prst="rect">
            <a:avLst/>
          </a:prstGeom>
        </p:spPr>
      </p:pic>
    </p:spTree>
    <p:extLst>
      <p:ext uri="{BB962C8B-B14F-4D97-AF65-F5344CB8AC3E}">
        <p14:creationId xmlns:p14="http://schemas.microsoft.com/office/powerpoint/2010/main" val="12271831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Crawler</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75</a:t>
            </a:fld>
            <a:endParaRPr lang="en" sz="1000" dirty="0"/>
          </a:p>
        </p:txBody>
      </p:sp>
    </p:spTree>
    <p:extLst>
      <p:ext uri="{BB962C8B-B14F-4D97-AF65-F5344CB8AC3E}">
        <p14:creationId xmlns:p14="http://schemas.microsoft.com/office/powerpoint/2010/main" val="8077579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76</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487" y="1479199"/>
            <a:ext cx="5630061" cy="2876951"/>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753759"/>
            <a:ext cx="2705478" cy="2010056"/>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Simplified Architecture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9012989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AWS-based :</a:t>
            </a:r>
          </a:p>
          <a:p>
            <a:pPr marL="285750" indent="-285750">
              <a:buFont typeface="Arial" charset="0"/>
              <a:buChar char="•"/>
            </a:pPr>
            <a:r>
              <a:rPr lang="en-US" altLang="zh-TW" sz="2000" dirty="0">
                <a:solidFill>
                  <a:srgbClr val="000000"/>
                </a:solidFill>
                <a:latin typeface="Arial Hebrew Scholar" charset="-79"/>
                <a:ea typeface="Arial Hebrew Scholar" charset="-79"/>
                <a:cs typeface="Arial Hebrew Scholar" charset="-79"/>
              </a:rPr>
              <a:t> </a:t>
            </a:r>
            <a:r>
              <a:rPr lang="en-US" altLang="zh-TW" sz="2000" dirty="0" smtClean="0">
                <a:solidFill>
                  <a:srgbClr val="000000"/>
                </a:solidFill>
                <a:latin typeface="Arial Hebrew Scholar" charset="-79"/>
                <a:ea typeface="Arial Hebrew Scholar" charset="-79"/>
                <a:cs typeface="Arial Hebrew Scholar" charset="-79"/>
              </a:rPr>
              <a:t>         take </a:t>
            </a:r>
            <a:r>
              <a:rPr lang="en-US" altLang="zh-TW" sz="2000" dirty="0" err="1" smtClean="0">
                <a:solidFill>
                  <a:srgbClr val="000000"/>
                </a:solidFill>
                <a:latin typeface="Arial Hebrew Scholar" charset="-79"/>
                <a:ea typeface="Arial Hebrew Scholar" charset="-79"/>
                <a:cs typeface="Arial Hebrew Scholar" charset="-79"/>
              </a:rPr>
              <a:t>InstanceJanitorCrawler</a:t>
            </a:r>
            <a:r>
              <a:rPr lang="en-US" altLang="zh-TW" sz="2000" dirty="0" smtClean="0">
                <a:solidFill>
                  <a:srgbClr val="000000"/>
                </a:solidFill>
                <a:latin typeface="Arial Hebrew Scholar" charset="-79"/>
                <a:ea typeface="Arial Hebrew Scholar" charset="-79"/>
                <a:cs typeface="Arial Hebrew Scholar" charset="-79"/>
              </a:rPr>
              <a:t> as an example</a:t>
            </a: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EDDA-based:</a:t>
            </a: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          take </a:t>
            </a:r>
            <a:r>
              <a:rPr lang="en-US" altLang="zh-TW" sz="2000" dirty="0" err="1" smtClean="0">
                <a:solidFill>
                  <a:srgbClr val="000000"/>
                </a:solidFill>
                <a:latin typeface="Arial Hebrew Scholar" charset="-79"/>
                <a:ea typeface="Arial Hebrew Scholar" charset="-79"/>
                <a:cs typeface="Arial Hebrew Scholar" charset="-79"/>
              </a:rPr>
              <a:t>EDDAInstanceJanitorCrawler</a:t>
            </a:r>
            <a:r>
              <a:rPr lang="en-US" altLang="zh-TW" sz="2000" dirty="0" smtClean="0">
                <a:solidFill>
                  <a:srgbClr val="000000"/>
                </a:solidFill>
                <a:latin typeface="Arial Hebrew Scholar" charset="-79"/>
                <a:ea typeface="Arial Hebrew Scholar" charset="-79"/>
                <a:cs typeface="Arial Hebrew Scholar" charset="-79"/>
              </a:rPr>
              <a:t> as an example</a:t>
            </a: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77</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How to achieve?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9284836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78</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266325"/>
            <a:ext cx="7727210" cy="3191129"/>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AWS-Based</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535675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79</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30" y="136332"/>
            <a:ext cx="8352328" cy="4824961"/>
          </a:xfrm>
          <a:prstGeom prst="rect">
            <a:avLst/>
          </a:prstGeom>
        </p:spPr>
      </p:pic>
    </p:spTree>
    <p:extLst>
      <p:ext uri="{BB962C8B-B14F-4D97-AF65-F5344CB8AC3E}">
        <p14:creationId xmlns:p14="http://schemas.microsoft.com/office/powerpoint/2010/main" val="51483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Initialization</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8</a:t>
            </a:fld>
            <a:endParaRPr lang="en" sz="1000" dirty="0"/>
          </a:p>
        </p:txBody>
      </p:sp>
    </p:spTree>
    <p:extLst>
      <p:ext uri="{BB962C8B-B14F-4D97-AF65-F5344CB8AC3E}">
        <p14:creationId xmlns:p14="http://schemas.microsoft.com/office/powerpoint/2010/main" val="1894994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80</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EDDA-Based</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6544670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81</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714" y="155122"/>
            <a:ext cx="6851800" cy="4358118"/>
          </a:xfrm>
          <a:prstGeom prst="rect">
            <a:avLst/>
          </a:prstGeom>
        </p:spPr>
      </p:pic>
    </p:spTree>
    <p:extLst>
      <p:ext uri="{BB962C8B-B14F-4D97-AF65-F5344CB8AC3E}">
        <p14:creationId xmlns:p14="http://schemas.microsoft.com/office/powerpoint/2010/main" val="2172425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82</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64" y="143710"/>
            <a:ext cx="6320122" cy="4716306"/>
          </a:xfrm>
          <a:prstGeom prst="rect">
            <a:avLst/>
          </a:prstGeom>
        </p:spPr>
      </p:pic>
    </p:spTree>
    <p:extLst>
      <p:ext uri="{BB962C8B-B14F-4D97-AF65-F5344CB8AC3E}">
        <p14:creationId xmlns:p14="http://schemas.microsoft.com/office/powerpoint/2010/main" val="4731362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83</a:t>
            </a:fld>
            <a:endParaRPr lang="en" sz="1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665" y="245015"/>
            <a:ext cx="6269054" cy="4445911"/>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06" y="2067793"/>
            <a:ext cx="1995392" cy="1662544"/>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0167614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84</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Initial Design</a:t>
            </a:r>
            <a:endParaRPr lang="en-US" sz="1800" baseline="-25000" dirty="0">
              <a:solidFill>
                <a:schemeClr val="bg2">
                  <a:lumMod val="50000"/>
                </a:schemeClr>
              </a:solidFill>
            </a:endParaRPr>
          </a:p>
        </p:txBody>
      </p:sp>
      <p:pic>
        <p:nvPicPr>
          <p:cNvPr id="8"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9" y="1415141"/>
            <a:ext cx="8524160" cy="2427515"/>
          </a:xfrm>
          <a:prstGeom prst="rect">
            <a:avLst/>
          </a:prstGeom>
        </p:spPr>
      </p:pic>
      <p:sp>
        <p:nvSpPr>
          <p:cNvPr id="9"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lnSpc>
                <a:spcPct val="100000"/>
              </a:lnSpc>
            </a:pPr>
            <a:r>
              <a:rPr lang="en-US" sz="1200" dirty="0" smtClean="0">
                <a:solidFill>
                  <a:srgbClr val="000000"/>
                </a:solidFill>
                <a:latin typeface="Calibri" charset="0"/>
                <a:ea typeface="Calibri" charset="0"/>
                <a:cs typeface="Calibri" charset="0"/>
              </a:rPr>
              <a:t>For later purposes, only showing two of the six AWS-Based crawlers here.</a:t>
            </a:r>
            <a:br>
              <a:rPr lang="en-US" sz="1200" dirty="0" smtClean="0">
                <a:solidFill>
                  <a:srgbClr val="000000"/>
                </a:solidFill>
                <a:latin typeface="Calibri" charset="0"/>
                <a:ea typeface="Calibri" charset="0"/>
                <a:cs typeface="Calibri" charset="0"/>
              </a:rPr>
            </a:br>
            <a:endParaRPr lang="en-US" sz="1200"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6065122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85</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Issue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a:solidFill>
                  <a:srgbClr val="000000"/>
                </a:solidFill>
                <a:latin typeface="Calibri" charset="0"/>
                <a:ea typeface="Calibri" charset="0"/>
                <a:cs typeface="Calibri" charset="0"/>
              </a:rPr>
              <a:t>All Crawler classes will be modified if the algorithm of </a:t>
            </a:r>
            <a:r>
              <a:rPr lang="en-US" sz="2000" dirty="0" err="1" smtClean="0">
                <a:solidFill>
                  <a:srgbClr val="000000"/>
                </a:solidFill>
                <a:latin typeface="Calibri" charset="0"/>
                <a:ea typeface="Calibri" charset="0"/>
                <a:cs typeface="Calibri" charset="0"/>
              </a:rPr>
              <a:t>get___Resource</a:t>
            </a:r>
            <a:r>
              <a:rPr lang="en-US" sz="2000" dirty="0">
                <a:solidFill>
                  <a:srgbClr val="000000"/>
                </a:solidFill>
                <a:latin typeface="Calibri" charset="0"/>
                <a:ea typeface="Calibri" charset="0"/>
                <a:cs typeface="Calibri" charset="0"/>
              </a:rPr>
              <a:t>() is </a:t>
            </a:r>
            <a:r>
              <a:rPr lang="en-US" sz="2000" dirty="0" smtClean="0">
                <a:solidFill>
                  <a:srgbClr val="000000"/>
                </a:solidFill>
                <a:latin typeface="Calibri" charset="0"/>
                <a:ea typeface="Calibri" charset="0"/>
                <a:cs typeface="Calibri" charset="0"/>
              </a:rPr>
              <a:t>changed!</a:t>
            </a:r>
            <a:r>
              <a:rPr lang="en-US" sz="2000" dirty="0">
                <a:solidFill>
                  <a:srgbClr val="000000"/>
                </a:solidFill>
                <a:latin typeface="Calibri" charset="0"/>
                <a:ea typeface="Calibri" charset="0"/>
                <a:cs typeface="Calibri" charset="0"/>
              </a:rPr>
              <a:t/>
            </a:r>
            <a:br>
              <a:rPr lang="en-US" sz="2000" dirty="0">
                <a:solidFill>
                  <a:srgbClr val="000000"/>
                </a:solidFill>
                <a:latin typeface="Calibri" charset="0"/>
                <a:ea typeface="Calibri" charset="0"/>
                <a:cs typeface="Calibri" charset="0"/>
              </a:rPr>
            </a:br>
            <a:r>
              <a:rPr lang="en-US" sz="1600" dirty="0" smtClean="0">
                <a:solidFill>
                  <a:srgbClr val="000000"/>
                </a:solidFill>
                <a:latin typeface="Calibri" charset="0"/>
                <a:ea typeface="Calibri" charset="0"/>
                <a:cs typeface="Calibri" charset="0"/>
              </a:rPr>
              <a:t>   * ____ could be either: ELB, Instance</a:t>
            </a:r>
            <a:r>
              <a:rPr lang="mr-IN" sz="1600" dirty="0" smtClean="0">
                <a:solidFill>
                  <a:srgbClr val="000000"/>
                </a:solidFill>
                <a:latin typeface="Calibri" charset="0"/>
                <a:ea typeface="Calibri" charset="0"/>
                <a:cs typeface="Calibri" charset="0"/>
              </a:rPr>
              <a:t>…</a:t>
            </a:r>
            <a:r>
              <a:rPr lang="en-US" sz="1600" dirty="0" smtClean="0">
                <a:solidFill>
                  <a:srgbClr val="000000"/>
                </a:solidFill>
                <a:latin typeface="Calibri" charset="0"/>
                <a:ea typeface="Calibri" charset="0"/>
                <a:cs typeface="Calibri" charset="0"/>
              </a:rPr>
              <a:t> </a:t>
            </a:r>
            <a:r>
              <a:rPr lang="en-US" sz="1600" dirty="0" err="1" smtClean="0">
                <a:solidFill>
                  <a:srgbClr val="000000"/>
                </a:solidFill>
                <a:latin typeface="Calibri" charset="0"/>
                <a:ea typeface="Calibri" charset="0"/>
                <a:cs typeface="Calibri" charset="0"/>
              </a:rPr>
              <a:t>etc</a:t>
            </a:r>
            <a:r>
              <a:rPr lang="en-US" sz="1600" dirty="0" smtClean="0">
                <a:solidFill>
                  <a:srgbClr val="000000"/>
                </a:solidFill>
                <a:latin typeface="Calibri" charset="0"/>
                <a:ea typeface="Calibri" charset="0"/>
                <a:cs typeface="Calibri" charset="0"/>
              </a:rPr>
              <a:t> for </a:t>
            </a:r>
            <a:r>
              <a:rPr lang="en-US" sz="1600" dirty="0" err="1" smtClean="0">
                <a:solidFill>
                  <a:srgbClr val="000000"/>
                </a:solidFill>
                <a:latin typeface="Calibri" charset="0"/>
                <a:ea typeface="Calibri" charset="0"/>
                <a:cs typeface="Calibri" charset="0"/>
              </a:rPr>
              <a:t>ELBCrawler</a:t>
            </a:r>
            <a:r>
              <a:rPr lang="en-US" sz="1600" dirty="0" smtClean="0">
                <a:solidFill>
                  <a:srgbClr val="000000"/>
                </a:solidFill>
                <a:latin typeface="Calibri" charset="0"/>
                <a:ea typeface="Calibri" charset="0"/>
                <a:cs typeface="Calibri" charset="0"/>
              </a:rPr>
              <a:t>, </a:t>
            </a:r>
            <a:r>
              <a:rPr lang="en-US" sz="1600" dirty="0" err="1" smtClean="0">
                <a:solidFill>
                  <a:srgbClr val="000000"/>
                </a:solidFill>
                <a:latin typeface="Calibri" charset="0"/>
                <a:ea typeface="Calibri" charset="0"/>
                <a:cs typeface="Calibri" charset="0"/>
              </a:rPr>
              <a:t>InstanceCrawler</a:t>
            </a:r>
            <a:r>
              <a:rPr lang="mr-IN" sz="1600" dirty="0" smtClean="0">
                <a:solidFill>
                  <a:srgbClr val="000000"/>
                </a:solidFill>
                <a:latin typeface="Calibri" charset="0"/>
                <a:ea typeface="Calibri" charset="0"/>
                <a:cs typeface="Calibri" charset="0"/>
              </a:rPr>
              <a:t>…</a:t>
            </a:r>
            <a:r>
              <a:rPr lang="en-US" sz="1600" dirty="0" smtClean="0">
                <a:solidFill>
                  <a:srgbClr val="000000"/>
                </a:solidFill>
                <a:latin typeface="Calibri" charset="0"/>
                <a:ea typeface="Calibri" charset="0"/>
                <a:cs typeface="Calibri" charset="0"/>
              </a:rPr>
              <a:t> </a:t>
            </a:r>
            <a:r>
              <a:rPr lang="en-US" sz="1600" dirty="0" err="1" smtClean="0">
                <a:solidFill>
                  <a:srgbClr val="000000"/>
                </a:solidFill>
                <a:latin typeface="Calibri" charset="0"/>
                <a:ea typeface="Calibri" charset="0"/>
                <a:cs typeface="Calibri" charset="0"/>
              </a:rPr>
              <a:t>etc</a:t>
            </a:r>
            <a:r>
              <a:rPr lang="en-US" sz="1600" dirty="0" smtClean="0">
                <a:solidFill>
                  <a:srgbClr val="000000"/>
                </a:solidFill>
                <a:latin typeface="Calibri" charset="0"/>
                <a:ea typeface="Calibri" charset="0"/>
                <a:cs typeface="Calibri" charset="0"/>
              </a:rPr>
              <a:t> respectively.</a:t>
            </a:r>
          </a:p>
        </p:txBody>
      </p:sp>
    </p:spTree>
    <p:extLst>
      <p:ext uri="{BB962C8B-B14F-4D97-AF65-F5344CB8AC3E}">
        <p14:creationId xmlns:p14="http://schemas.microsoft.com/office/powerpoint/2010/main" val="18671424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86</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Solution </a:t>
            </a:r>
            <a:r>
              <a:rPr lang="mr-IN" dirty="0" smtClean="0"/>
              <a:t>–</a:t>
            </a:r>
            <a:r>
              <a:rPr lang="en-US" dirty="0" smtClean="0"/>
              <a:t> Template Method Pattern</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endParaRPr lang="en-US" sz="2000"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536907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87</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Act 1</a:t>
            </a:r>
            <a:r>
              <a:rPr lang="en-US" dirty="0"/>
              <a:t>: Encapsulate What Varies</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a:solidFill>
                  <a:srgbClr val="000000"/>
                </a:solidFill>
                <a:latin typeface="Calibri" charset="0"/>
                <a:ea typeface="Calibri" charset="0"/>
                <a:cs typeface="Calibri" charset="0"/>
              </a:rPr>
              <a:t>Encapsulate a method into a concrete </a:t>
            </a:r>
            <a:r>
              <a:rPr lang="en-US" sz="2000" dirty="0" smtClean="0">
                <a:solidFill>
                  <a:srgbClr val="000000"/>
                </a:solidFill>
                <a:latin typeface="Calibri" charset="0"/>
                <a:ea typeface="Calibri" charset="0"/>
                <a:cs typeface="Calibri" charset="0"/>
              </a:rPr>
              <a:t>class.</a:t>
            </a:r>
          </a:p>
        </p:txBody>
      </p:sp>
      <p:pic>
        <p:nvPicPr>
          <p:cNvPr id="7"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2" y="1230085"/>
            <a:ext cx="8080218" cy="3247321"/>
          </a:xfrm>
          <a:prstGeom prst="rect">
            <a:avLst/>
          </a:prstGeom>
        </p:spPr>
      </p:pic>
    </p:spTree>
    <p:extLst>
      <p:ext uri="{BB962C8B-B14F-4D97-AF65-F5344CB8AC3E}">
        <p14:creationId xmlns:p14="http://schemas.microsoft.com/office/powerpoint/2010/main" val="9923151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88</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Act 2: Abstract Common Behaviors</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a:solidFill>
                  <a:srgbClr val="000000"/>
                </a:solidFill>
                <a:latin typeface="Calibri" charset="0"/>
                <a:ea typeface="Calibri" charset="0"/>
                <a:cs typeface="Calibri" charset="0"/>
              </a:rPr>
              <a:t>Abstract common behaviors with a same signature into abstract class through </a:t>
            </a:r>
            <a:r>
              <a:rPr lang="en-US" sz="2000" dirty="0" smtClean="0">
                <a:solidFill>
                  <a:srgbClr val="000000"/>
                </a:solidFill>
                <a:latin typeface="Calibri" charset="0"/>
                <a:ea typeface="Calibri" charset="0"/>
                <a:cs typeface="Calibri" charset="0"/>
              </a:rPr>
              <a:t>inheritance.</a:t>
            </a:r>
          </a:p>
        </p:txBody>
      </p:sp>
      <p:pic>
        <p:nvPicPr>
          <p:cNvPr id="8"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584" y="1257197"/>
            <a:ext cx="6300620" cy="3706689"/>
          </a:xfrm>
          <a:prstGeom prst="rect">
            <a:avLst/>
          </a:prstGeom>
        </p:spPr>
      </p:pic>
    </p:spTree>
    <p:extLst>
      <p:ext uri="{BB962C8B-B14F-4D97-AF65-F5344CB8AC3E}">
        <p14:creationId xmlns:p14="http://schemas.microsoft.com/office/powerpoint/2010/main" val="9551529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89</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Possible Scenario </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a:solidFill>
                  <a:srgbClr val="000000"/>
                </a:solidFill>
                <a:latin typeface="Calibri" charset="0"/>
                <a:ea typeface="Calibri" charset="0"/>
                <a:cs typeface="Calibri" charset="0"/>
              </a:rPr>
              <a:t>If the algorithm of </a:t>
            </a:r>
            <a:r>
              <a:rPr lang="en-US" sz="2000" i="1" dirty="0" err="1">
                <a:solidFill>
                  <a:srgbClr val="000000"/>
                </a:solidFill>
                <a:latin typeface="Calibri" charset="0"/>
                <a:ea typeface="Calibri" charset="0"/>
                <a:cs typeface="Calibri" charset="0"/>
              </a:rPr>
              <a:t>getResources</a:t>
            </a:r>
            <a:r>
              <a:rPr lang="en-US" sz="2000" i="1" dirty="0">
                <a:solidFill>
                  <a:srgbClr val="000000"/>
                </a:solidFill>
                <a:latin typeface="Calibri" charset="0"/>
                <a:ea typeface="Calibri" charset="0"/>
                <a:cs typeface="Calibri" charset="0"/>
              </a:rPr>
              <a:t>(String)</a:t>
            </a:r>
            <a:r>
              <a:rPr lang="en-US" sz="2000" dirty="0">
                <a:solidFill>
                  <a:srgbClr val="000000"/>
                </a:solidFill>
                <a:latin typeface="Calibri" charset="0"/>
                <a:ea typeface="Calibri" charset="0"/>
                <a:cs typeface="Calibri" charset="0"/>
              </a:rPr>
              <a:t> is modified, now only ONE abstract class </a:t>
            </a:r>
            <a:r>
              <a:rPr lang="en-US" sz="2000" dirty="0" smtClean="0">
                <a:solidFill>
                  <a:srgbClr val="000000"/>
                </a:solidFill>
                <a:latin typeface="Calibri" charset="0"/>
                <a:ea typeface="Calibri" charset="0"/>
                <a:cs typeface="Calibri" charset="0"/>
              </a:rPr>
              <a:t>needs to be modified; rather than having to open all ___</a:t>
            </a:r>
            <a:r>
              <a:rPr lang="en-US" sz="2000" dirty="0" err="1" smtClean="0">
                <a:solidFill>
                  <a:srgbClr val="000000"/>
                </a:solidFill>
                <a:latin typeface="Calibri" charset="0"/>
                <a:ea typeface="Calibri" charset="0"/>
                <a:cs typeface="Calibri" charset="0"/>
              </a:rPr>
              <a:t>Crawler.java</a:t>
            </a:r>
            <a:r>
              <a:rPr lang="en-US" sz="2000" dirty="0" smtClean="0">
                <a:solidFill>
                  <a:srgbClr val="000000"/>
                </a:solidFill>
                <a:latin typeface="Calibri" charset="0"/>
                <a:ea typeface="Calibri" charset="0"/>
                <a:cs typeface="Calibri" charset="0"/>
              </a:rPr>
              <a:t> and make necessary modification in each code.</a:t>
            </a:r>
          </a:p>
        </p:txBody>
      </p:sp>
    </p:spTree>
    <p:extLst>
      <p:ext uri="{BB962C8B-B14F-4D97-AF65-F5344CB8AC3E}">
        <p14:creationId xmlns:p14="http://schemas.microsoft.com/office/powerpoint/2010/main" val="488566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r>
              <a:rPr lang="en-US" sz="1000" dirty="0"/>
              <a:t>9</a:t>
            </a:r>
            <a:endParaRPr lang="en"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3" y="696986"/>
            <a:ext cx="7389710" cy="3966229"/>
          </a:xfrm>
          <a:prstGeom prst="rect">
            <a:avLst/>
          </a:prstGeom>
        </p:spPr>
      </p:pic>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Sequence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1284411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Utilities</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90</a:t>
            </a:fld>
            <a:endParaRPr lang="en" sz="1000" dirty="0"/>
          </a:p>
        </p:txBody>
      </p:sp>
    </p:spTree>
    <p:extLst>
      <p:ext uri="{BB962C8B-B14F-4D97-AF65-F5344CB8AC3E}">
        <p14:creationId xmlns:p14="http://schemas.microsoft.com/office/powerpoint/2010/main" val="13541176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91</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Calendar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Open/Closed Principle</a:t>
            </a:r>
            <a:endParaRPr lang="en-US" sz="2000" dirty="0">
              <a:solidFill>
                <a:srgbClr val="000000"/>
              </a:solidFill>
              <a:latin typeface="Calibri" charset="0"/>
              <a:ea typeface="Calibri" charset="0"/>
              <a:cs typeface="Calibri" charset="0"/>
            </a:endParaRPr>
          </a:p>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To add a new type of calendar, such as Chinese Calendar, simply needs extension of </a:t>
            </a:r>
            <a:r>
              <a:rPr lang="en-US" sz="2000" dirty="0" err="1" smtClean="0">
                <a:solidFill>
                  <a:srgbClr val="000000"/>
                </a:solidFill>
                <a:latin typeface="Calibri" charset="0"/>
                <a:ea typeface="Calibri" charset="0"/>
                <a:cs typeface="Calibri" charset="0"/>
              </a:rPr>
              <a:t>BasicCalendar</a:t>
            </a:r>
            <a:r>
              <a:rPr lang="en-US" sz="2000" dirty="0" smtClean="0">
                <a:solidFill>
                  <a:srgbClr val="000000"/>
                </a:solidFill>
                <a:latin typeface="Calibri" charset="0"/>
                <a:ea typeface="Calibri" charset="0"/>
                <a:cs typeface="Calibri" charset="0"/>
              </a:rPr>
              <a:t> class.</a:t>
            </a:r>
            <a:br>
              <a:rPr lang="en-US" sz="2000" dirty="0" smtClean="0">
                <a:solidFill>
                  <a:srgbClr val="000000"/>
                </a:solidFill>
                <a:latin typeface="Calibri" charset="0"/>
                <a:ea typeface="Calibri" charset="0"/>
                <a:cs typeface="Calibri" charset="0"/>
              </a:rPr>
            </a:br>
            <a:r>
              <a:rPr lang="en-US" sz="2000" dirty="0" smtClean="0">
                <a:solidFill>
                  <a:srgbClr val="000000"/>
                </a:solidFill>
                <a:latin typeface="Calibri" charset="0"/>
                <a:ea typeface="Calibri" charset="0"/>
                <a:cs typeface="Calibri" charset="0"/>
              </a:rPr>
              <a:t>Hence, not a single java code needs to be modified.</a:t>
            </a:r>
          </a:p>
          <a:p>
            <a:pPr marL="342900" lvl="0" indent="-342900">
              <a:lnSpc>
                <a:spcPct val="100000"/>
              </a:lnSpc>
              <a:buFont typeface="Arial" charset="0"/>
              <a:buChar char="•"/>
            </a:pPr>
            <a:endParaRPr lang="en-US" sz="2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6639251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92</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Calendar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Class diagram:</a:t>
            </a:r>
            <a:endParaRPr lang="en-US" sz="2000" dirty="0">
              <a:solidFill>
                <a:srgbClr val="000000"/>
              </a:solidFill>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540" y="54292"/>
            <a:ext cx="2577755" cy="4893366"/>
          </a:xfrm>
          <a:prstGeom prst="rect">
            <a:avLst/>
          </a:prstGeom>
        </p:spPr>
      </p:pic>
    </p:spTree>
    <p:extLst>
      <p:ext uri="{BB962C8B-B14F-4D97-AF65-F5344CB8AC3E}">
        <p14:creationId xmlns:p14="http://schemas.microsoft.com/office/powerpoint/2010/main" val="11147094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smtClean="0"/>
              <a:t>MonkeyRecorder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1600" dirty="0" smtClean="0">
                <a:solidFill>
                  <a:srgbClr val="000000"/>
                </a:solidFill>
                <a:latin typeface="Calibri" charset="0"/>
                <a:ea typeface="Calibri" charset="0"/>
                <a:cs typeface="Calibri" charset="0"/>
              </a:rPr>
              <a:t>Initial Design</a:t>
            </a:r>
            <a:endParaRPr lang="en-US" sz="1600" dirty="0">
              <a:solidFill>
                <a:srgbClr val="000000"/>
              </a:solidFill>
              <a:latin typeface="Calibri" charset="0"/>
              <a:ea typeface="Calibri"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732" y="107255"/>
            <a:ext cx="5443567" cy="4555961"/>
          </a:xfrm>
          <a:prstGeom prst="rect">
            <a:avLst/>
          </a:prstGeom>
        </p:spPr>
      </p:pic>
    </p:spTree>
    <p:extLst>
      <p:ext uri="{BB962C8B-B14F-4D97-AF65-F5344CB8AC3E}">
        <p14:creationId xmlns:p14="http://schemas.microsoft.com/office/powerpoint/2010/main" val="8787992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smtClean="0"/>
              <a:t>MonkeyRecorder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1600" dirty="0" smtClean="0">
                <a:solidFill>
                  <a:srgbClr val="000000"/>
                </a:solidFill>
                <a:latin typeface="Calibri" charset="0"/>
                <a:ea typeface="Calibri" charset="0"/>
                <a:cs typeface="Calibri" charset="0"/>
              </a:rPr>
              <a:t>Dependency Inversion Principle</a:t>
            </a:r>
            <a:endParaRPr lang="en-US" sz="1600" dirty="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134" y="432256"/>
            <a:ext cx="5241265" cy="4358526"/>
          </a:xfrm>
          <a:prstGeom prst="rect">
            <a:avLst/>
          </a:prstGeom>
        </p:spPr>
      </p:pic>
    </p:spTree>
    <p:extLst>
      <p:ext uri="{BB962C8B-B14F-4D97-AF65-F5344CB8AC3E}">
        <p14:creationId xmlns:p14="http://schemas.microsoft.com/office/powerpoint/2010/main" val="12745520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4000" dirty="0" smtClean="0"/>
              <a:t>Self-Defined </a:t>
            </a:r>
            <a:r>
              <a:rPr lang="en-US" sz="4000" dirty="0" err="1" smtClean="0"/>
              <a:t>NotFoundExceptions</a:t>
            </a:r>
            <a:r>
              <a:rPr lang="en-US" sz="4000" dirty="0" smtClean="0"/>
              <a:t> -</a:t>
            </a:r>
            <a:br>
              <a:rPr lang="en-US" sz="4000" dirty="0" smtClean="0"/>
            </a:br>
            <a:r>
              <a:rPr lang="en-US" sz="4000" dirty="0" smtClean="0"/>
              <a:t>Adapter Pattern</a:t>
            </a:r>
            <a:endParaRPr lang="en-US" sz="3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95</a:t>
            </a:fld>
            <a:endParaRPr lang="en" sz="1000" dirty="0"/>
          </a:p>
        </p:txBody>
      </p:sp>
    </p:spTree>
    <p:extLst>
      <p:ext uri="{BB962C8B-B14F-4D97-AF65-F5344CB8AC3E}">
        <p14:creationId xmlns:p14="http://schemas.microsoft.com/office/powerpoint/2010/main" val="43445406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Scenario</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96</a:t>
            </a:fld>
            <a:endParaRPr lang="en" sz="1000" dirty="0"/>
          </a:p>
        </p:txBody>
      </p:sp>
      <p:sp>
        <p:nvSpPr>
          <p:cNvPr id="7" name="Shape 73"/>
          <p:cNvSpPr txBox="1">
            <a:spLocks noGrp="1"/>
          </p:cNvSpPr>
          <p:nvPr>
            <p:ph type="body" idx="1"/>
          </p:nvPr>
        </p:nvSpPr>
        <p:spPr>
          <a:xfrm>
            <a:off x="367118" y="920494"/>
            <a:ext cx="8537039" cy="2954276"/>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smtClean="0">
                <a:solidFill>
                  <a:srgbClr val="000000"/>
                </a:solidFill>
                <a:latin typeface="Calibri" charset="0"/>
                <a:ea typeface="Calibri" charset="0"/>
                <a:cs typeface="Calibri" charset="0"/>
              </a:rPr>
              <a:t>Simian Army defines a new class </a:t>
            </a:r>
            <a:r>
              <a:rPr lang="en-US" b="1" dirty="0" err="1" smtClean="0">
                <a:solidFill>
                  <a:srgbClr val="000000"/>
                </a:solidFill>
                <a:latin typeface="Calibri" charset="0"/>
                <a:ea typeface="Calibri" charset="0"/>
                <a:cs typeface="Calibri" charset="0"/>
              </a:rPr>
              <a:t>NotFoundException</a:t>
            </a:r>
            <a:endParaRPr lang="en-US" b="1"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r>
              <a:rPr lang="en-US" b="1" dirty="0" smtClean="0">
                <a:solidFill>
                  <a:srgbClr val="000000"/>
                </a:solidFill>
                <a:latin typeface="Calibri" charset="0"/>
                <a:ea typeface="Calibri" charset="0"/>
                <a:cs typeface="Calibri" charset="0"/>
              </a:rPr>
              <a:t>Problem: </a:t>
            </a:r>
            <a:r>
              <a:rPr lang="en-US" dirty="0" smtClean="0">
                <a:solidFill>
                  <a:srgbClr val="000000"/>
                </a:solidFill>
                <a:latin typeface="Calibri" charset="0"/>
                <a:ea typeface="Calibri" charset="0"/>
                <a:cs typeface="Calibri" charset="0"/>
              </a:rPr>
              <a:t>Some </a:t>
            </a:r>
            <a:r>
              <a:rPr lang="en-US" b="1" dirty="0" smtClean="0">
                <a:solidFill>
                  <a:srgbClr val="000000"/>
                </a:solidFill>
                <a:latin typeface="Calibri" charset="0"/>
                <a:ea typeface="Calibri" charset="0"/>
                <a:cs typeface="Calibri" charset="0"/>
              </a:rPr>
              <a:t>outside</a:t>
            </a:r>
            <a:r>
              <a:rPr lang="en-US" dirty="0" smtClean="0">
                <a:solidFill>
                  <a:srgbClr val="000000"/>
                </a:solidFill>
                <a:latin typeface="Calibri" charset="0"/>
                <a:ea typeface="Calibri" charset="0"/>
                <a:cs typeface="Calibri" charset="0"/>
              </a:rPr>
              <a:t> exceptions should also be classified as </a:t>
            </a:r>
            <a:r>
              <a:rPr lang="en-US" b="1" dirty="0" err="1" smtClean="0">
                <a:solidFill>
                  <a:srgbClr val="000000"/>
                </a:solidFill>
                <a:latin typeface="Calibri" charset="0"/>
                <a:ea typeface="Calibri" charset="0"/>
                <a:cs typeface="Calibri" charset="0"/>
              </a:rPr>
              <a:t>NotFoundException</a:t>
            </a:r>
            <a:endParaRPr lang="en-US" b="1"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r>
              <a:rPr lang="en-US" b="1" dirty="0" smtClean="0">
                <a:solidFill>
                  <a:srgbClr val="000000"/>
                </a:solidFill>
                <a:latin typeface="Calibri" charset="0"/>
                <a:ea typeface="Calibri" charset="0"/>
                <a:cs typeface="Calibri" charset="0"/>
              </a:rPr>
              <a:t>Solution: </a:t>
            </a:r>
            <a:r>
              <a:rPr lang="en-US" dirty="0" smtClean="0">
                <a:solidFill>
                  <a:srgbClr val="000000"/>
                </a:solidFill>
                <a:latin typeface="Calibri" charset="0"/>
                <a:ea typeface="Calibri" charset="0"/>
                <a:cs typeface="Calibri" charset="0"/>
              </a:rPr>
              <a:t>Use a wrapper to wrap those exceptions</a:t>
            </a: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666099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Class </a:t>
            </a:r>
            <a:r>
              <a:rPr lang="en-US" altLang="zh-TW" dirty="0" smtClean="0"/>
              <a:t>Diagram</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97</a:t>
            </a:fld>
            <a:endParaRPr lang="en"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635" y="1761022"/>
            <a:ext cx="7246730" cy="2153922"/>
          </a:xfrm>
          <a:prstGeom prst="rect">
            <a:avLst/>
          </a:prstGeom>
        </p:spPr>
      </p:pic>
    </p:spTree>
    <p:extLst>
      <p:ext uri="{BB962C8B-B14F-4D97-AF65-F5344CB8AC3E}">
        <p14:creationId xmlns:p14="http://schemas.microsoft.com/office/powerpoint/2010/main" val="5729764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Class </a:t>
            </a:r>
            <a:r>
              <a:rPr lang="en-US" altLang="zh-TW" dirty="0" smtClean="0"/>
              <a:t>Diagram</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98</a:t>
            </a:fld>
            <a:endParaRPr lang="en"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0" y="1122928"/>
            <a:ext cx="5173126" cy="3639795"/>
          </a:xfrm>
          <a:prstGeom prst="rect">
            <a:avLst/>
          </a:prstGeom>
        </p:spPr>
      </p:pic>
    </p:spTree>
    <p:extLst>
      <p:ext uri="{BB962C8B-B14F-4D97-AF65-F5344CB8AC3E}">
        <p14:creationId xmlns:p14="http://schemas.microsoft.com/office/powerpoint/2010/main" val="486647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Inside </a:t>
            </a:r>
            <a:r>
              <a:rPr lang="en-US" dirty="0" err="1" smtClean="0"/>
              <a:t>SimianArmy</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99</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smtClean="0">
                <a:solidFill>
                  <a:srgbClr val="000000"/>
                </a:solidFill>
                <a:latin typeface="Calibri" panose="020F0502020204030204" pitchFamily="34" charset="0"/>
                <a:cs typeface="Calibri" panose="020F0502020204030204" pitchFamily="34" charset="0"/>
              </a:rPr>
              <a:t>terminateNow</a:t>
            </a:r>
            <a:r>
              <a:rPr lang="en-US" altLang="zh-TW" dirty="0" smtClean="0">
                <a:solidFill>
                  <a:srgbClr val="000000"/>
                </a:solidFill>
                <a:latin typeface="Calibri" panose="020F0502020204030204" pitchFamily="34" charset="0"/>
                <a:cs typeface="Calibri" panose="020F0502020204030204" pitchFamily="34" charset="0"/>
              </a:rPr>
              <a:t>() in BasicChaosMonkey.java</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58" y="1902862"/>
            <a:ext cx="6693108" cy="979207"/>
          </a:xfrm>
          <a:prstGeom prst="rect">
            <a:avLst/>
          </a:prstGeom>
        </p:spPr>
      </p:pic>
    </p:spTree>
    <p:extLst>
      <p:ext uri="{BB962C8B-B14F-4D97-AF65-F5344CB8AC3E}">
        <p14:creationId xmlns:p14="http://schemas.microsoft.com/office/powerpoint/2010/main" val="1804272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2947</TotalTime>
  <Words>3135</Words>
  <Application>Microsoft Macintosh PowerPoint</Application>
  <PresentationFormat>On-screen Show (16:9)</PresentationFormat>
  <Paragraphs>477</Paragraphs>
  <Slides>108</Slides>
  <Notes>76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108</vt:i4>
      </vt:variant>
    </vt:vector>
  </HeadingPairs>
  <TitlesOfParts>
    <vt:vector size="119" baseType="lpstr">
      <vt:lpstr>Arial Hebrew Scholar</vt:lpstr>
      <vt:lpstr>Calibri</vt:lpstr>
      <vt:lpstr>ＭＳ ゴシック</vt:lpstr>
      <vt:lpstr>ＭＳ 明朝</vt:lpstr>
      <vt:lpstr>Open Sans</vt:lpstr>
      <vt:lpstr>PT Sans Narrow</vt:lpstr>
      <vt:lpstr>Times New Roman</vt:lpstr>
      <vt:lpstr>新細明體</vt:lpstr>
      <vt:lpstr>標楷體</vt:lpstr>
      <vt:lpstr>Arial</vt:lpstr>
      <vt:lpstr>tropic</vt:lpstr>
      <vt:lpstr>Netflix’s SimianArmy</vt:lpstr>
      <vt:lpstr>Outline</vt:lpstr>
      <vt:lpstr>Background Information</vt:lpstr>
      <vt:lpstr>PowerPoint Presentation</vt:lpstr>
      <vt:lpstr>PowerPoint Presentation</vt:lpstr>
      <vt:lpstr>PowerPoint Presentation</vt:lpstr>
      <vt:lpstr>PowerPoint Presentation</vt:lpstr>
      <vt:lpstr>Initialization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Chaos Monkey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Conformity Monkey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Janitor Monkey</vt:lpstr>
      <vt:lpstr>What does Janitor Monkey Do</vt:lpstr>
      <vt:lpstr>Requirement Statements</vt:lpstr>
      <vt:lpstr>Requirement1</vt:lpstr>
      <vt:lpstr>Requirement2</vt:lpstr>
      <vt:lpstr>Requirement3</vt:lpstr>
      <vt:lpstr>PowerPoint Presentation</vt:lpstr>
      <vt:lpstr>PowerPoint Presentation</vt:lpstr>
      <vt:lpstr>PowerPoint Presentation</vt:lpstr>
      <vt:lpstr>PowerPoint Presentation</vt:lpstr>
      <vt:lpstr>PowerPoint Presentation</vt:lpstr>
      <vt:lpstr>PowerPoint Presentation</vt:lpstr>
      <vt:lpstr>Class Diagram</vt:lpstr>
      <vt:lpstr>Client</vt:lpstr>
      <vt:lpstr>PowerPoint Presentation</vt:lpstr>
      <vt:lpstr>PowerPoint Presentation</vt:lpstr>
      <vt:lpstr>PowerPoint Presentation</vt:lpstr>
      <vt:lpstr>PowerPoint Presentation</vt:lpstr>
      <vt:lpstr>Multi-Thread – ways to synchronize</vt:lpstr>
      <vt:lpstr>PowerPoint Presentation</vt:lpstr>
      <vt:lpstr>PowerPoint Presentation</vt:lpstr>
      <vt:lpstr>PowerPoint Presentation</vt:lpstr>
      <vt:lpstr>Crawler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Utilities</vt:lpstr>
      <vt:lpstr>PowerPoint Presentation</vt:lpstr>
      <vt:lpstr>PowerPoint Presentation</vt:lpstr>
      <vt:lpstr>PowerPoint Presentation</vt:lpstr>
      <vt:lpstr>PowerPoint Presentation</vt:lpstr>
      <vt:lpstr>Self-Defined NotFoundExceptions - Adapter Pattern</vt:lpstr>
      <vt:lpstr>Scenario</vt:lpstr>
      <vt:lpstr>Class Diagram</vt:lpstr>
      <vt:lpstr>Class Diagram</vt:lpstr>
      <vt:lpstr>Inside SimianArmy</vt:lpstr>
      <vt:lpstr>Outside SimianArmy</vt:lpstr>
      <vt:lpstr>Client</vt:lpstr>
      <vt:lpstr>Coding Style</vt:lpstr>
      <vt:lpstr>TODO Comments</vt:lpstr>
      <vt:lpstr>Logger</vt:lpstr>
      <vt:lpstr>Annotations</vt:lpstr>
      <vt:lpstr>PowerPoint Presentation</vt:lpstr>
      <vt:lpstr>PowerPoint Presentation</vt:lpstr>
      <vt:lpstr>Q &amp; A</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of Class Diagrams</dc:title>
  <cp:lastModifiedBy>Microsoft Office User</cp:lastModifiedBy>
  <cp:revision>560</cp:revision>
  <cp:lastPrinted>2017-06-13T07:49:55Z</cp:lastPrinted>
  <dcterms:modified xsi:type="dcterms:W3CDTF">2017-06-16T08:44:39Z</dcterms:modified>
</cp:coreProperties>
</file>